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4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5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6.xml" ContentType="application/vnd.openxmlformats-officedocument.presentationml.notesSlide+xml"/>
  <Override PartName="/ppt/ink/ink1.xml" ContentType="application/inkml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drawings/drawing1.xml" ContentType="application/vnd.openxmlformats-officedocument.drawingml.chartshapes+xml"/>
  <Override PartName="/ppt/notesSlides/notesSlide56.xml" ContentType="application/vnd.openxmlformats-officedocument.presentationml.notesSl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drawings/drawing2.xml" ContentType="application/vnd.openxmlformats-officedocument.drawingml.chartshapes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drawings/drawing3.xml" ContentType="application/vnd.openxmlformats-officedocument.drawingml.chartshapes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drawings/drawing4.xml" ContentType="application/vnd.openxmlformats-officedocument.drawingml.chartshapes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drawings/drawing5.xml" ContentType="application/vnd.openxmlformats-officedocument.drawingml.chartshapes+xml"/>
  <Override PartName="/ppt/ink/ink2.xml" ContentType="application/inkml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drawings/drawing6.xml" ContentType="application/vnd.openxmlformats-officedocument.drawingml.chartshapes+xml"/>
  <Override PartName="/ppt/notesSlides/notesSlide5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2"/>
  </p:notesMasterIdLst>
  <p:sldIdLst>
    <p:sldId id="288" r:id="rId2"/>
    <p:sldId id="296" r:id="rId3"/>
    <p:sldId id="297" r:id="rId4"/>
    <p:sldId id="298" r:id="rId5"/>
    <p:sldId id="299" r:id="rId6"/>
    <p:sldId id="293" r:id="rId7"/>
    <p:sldId id="289" r:id="rId8"/>
    <p:sldId id="290" r:id="rId9"/>
    <p:sldId id="291" r:id="rId10"/>
    <p:sldId id="292" r:id="rId11"/>
    <p:sldId id="300" r:id="rId12"/>
    <p:sldId id="301" r:id="rId13"/>
    <p:sldId id="278" r:id="rId14"/>
    <p:sldId id="256" r:id="rId15"/>
    <p:sldId id="259" r:id="rId16"/>
    <p:sldId id="266" r:id="rId17"/>
    <p:sldId id="310" r:id="rId18"/>
    <p:sldId id="311" r:id="rId19"/>
    <p:sldId id="302" r:id="rId20"/>
    <p:sldId id="303" r:id="rId21"/>
    <p:sldId id="304" r:id="rId22"/>
    <p:sldId id="305" r:id="rId23"/>
    <p:sldId id="306" r:id="rId24"/>
    <p:sldId id="307" r:id="rId25"/>
    <p:sldId id="308" r:id="rId26"/>
    <p:sldId id="309" r:id="rId27"/>
    <p:sldId id="312" r:id="rId28"/>
    <p:sldId id="313" r:id="rId29"/>
    <p:sldId id="314" r:id="rId30"/>
    <p:sldId id="315" r:id="rId31"/>
    <p:sldId id="316" r:id="rId32"/>
    <p:sldId id="317" r:id="rId33"/>
    <p:sldId id="318" r:id="rId34"/>
    <p:sldId id="319" r:id="rId35"/>
    <p:sldId id="320" r:id="rId36"/>
    <p:sldId id="321" r:id="rId37"/>
    <p:sldId id="322" r:id="rId38"/>
    <p:sldId id="323" r:id="rId39"/>
    <p:sldId id="324" r:id="rId40"/>
    <p:sldId id="325" r:id="rId41"/>
    <p:sldId id="326" r:id="rId42"/>
    <p:sldId id="327" r:id="rId43"/>
    <p:sldId id="328" r:id="rId44"/>
    <p:sldId id="329" r:id="rId45"/>
    <p:sldId id="330" r:id="rId46"/>
    <p:sldId id="332" r:id="rId47"/>
    <p:sldId id="333" r:id="rId48"/>
    <p:sldId id="334" r:id="rId49"/>
    <p:sldId id="335" r:id="rId50"/>
    <p:sldId id="336" r:id="rId51"/>
    <p:sldId id="337" r:id="rId52"/>
    <p:sldId id="338" r:id="rId53"/>
    <p:sldId id="331" r:id="rId54"/>
    <p:sldId id="339" r:id="rId55"/>
    <p:sldId id="340" r:id="rId56"/>
    <p:sldId id="341" r:id="rId57"/>
    <p:sldId id="342" r:id="rId58"/>
    <p:sldId id="343" r:id="rId59"/>
    <p:sldId id="344" r:id="rId60"/>
    <p:sldId id="345" r:id="rId61"/>
    <p:sldId id="346" r:id="rId62"/>
    <p:sldId id="347" r:id="rId63"/>
    <p:sldId id="348" r:id="rId64"/>
    <p:sldId id="349" r:id="rId65"/>
    <p:sldId id="350" r:id="rId66"/>
    <p:sldId id="351" r:id="rId67"/>
    <p:sldId id="352" r:id="rId68"/>
    <p:sldId id="355" r:id="rId69"/>
    <p:sldId id="353" r:id="rId70"/>
    <p:sldId id="354" r:id="rId71"/>
    <p:sldId id="356" r:id="rId72"/>
    <p:sldId id="357" r:id="rId73"/>
    <p:sldId id="358" r:id="rId74"/>
    <p:sldId id="359" r:id="rId75"/>
    <p:sldId id="360" r:id="rId76"/>
    <p:sldId id="361" r:id="rId77"/>
    <p:sldId id="362" r:id="rId78"/>
    <p:sldId id="363" r:id="rId79"/>
    <p:sldId id="364" r:id="rId80"/>
    <p:sldId id="365" r:id="rId81"/>
    <p:sldId id="366" r:id="rId82"/>
    <p:sldId id="367" r:id="rId83"/>
    <p:sldId id="368" r:id="rId84"/>
    <p:sldId id="369" r:id="rId85"/>
    <p:sldId id="373" r:id="rId86"/>
    <p:sldId id="370" r:id="rId87"/>
    <p:sldId id="371" r:id="rId88"/>
    <p:sldId id="372" r:id="rId89"/>
    <p:sldId id="376" r:id="rId90"/>
    <p:sldId id="374" r:id="rId91"/>
    <p:sldId id="375" r:id="rId92"/>
    <p:sldId id="377" r:id="rId93"/>
    <p:sldId id="378" r:id="rId94"/>
    <p:sldId id="379" r:id="rId95"/>
    <p:sldId id="380" r:id="rId96"/>
    <p:sldId id="381" r:id="rId97"/>
    <p:sldId id="382" r:id="rId98"/>
    <p:sldId id="383" r:id="rId99"/>
    <p:sldId id="391" r:id="rId100"/>
    <p:sldId id="393" r:id="rId101"/>
    <p:sldId id="384" r:id="rId102"/>
    <p:sldId id="385" r:id="rId103"/>
    <p:sldId id="386" r:id="rId104"/>
    <p:sldId id="387" r:id="rId105"/>
    <p:sldId id="390" r:id="rId106"/>
    <p:sldId id="388" r:id="rId107"/>
    <p:sldId id="389" r:id="rId108"/>
    <p:sldId id="267" r:id="rId109"/>
    <p:sldId id="279" r:id="rId110"/>
    <p:sldId id="295" r:id="rId111"/>
    <p:sldId id="294" r:id="rId112"/>
    <p:sldId id="392" r:id="rId113"/>
    <p:sldId id="396" r:id="rId114"/>
    <p:sldId id="397" r:id="rId115"/>
    <p:sldId id="395" r:id="rId116"/>
    <p:sldId id="398" r:id="rId117"/>
    <p:sldId id="400" r:id="rId118"/>
    <p:sldId id="399" r:id="rId119"/>
    <p:sldId id="402" r:id="rId120"/>
    <p:sldId id="401" r:id="rId1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A1F9"/>
    <a:srgbClr val="E5D7FD"/>
    <a:srgbClr val="4055EE"/>
    <a:srgbClr val="A27BF1"/>
    <a:srgbClr val="0070C0"/>
    <a:srgbClr val="9065E5"/>
    <a:srgbClr val="6DE5E5"/>
    <a:srgbClr val="43ABEB"/>
    <a:srgbClr val="226F92"/>
    <a:srgbClr val="F2D6A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364" autoAdjust="0"/>
    <p:restoredTop sz="94437" autoAdjust="0"/>
  </p:normalViewPr>
  <p:slideViewPr>
    <p:cSldViewPr snapToGrid="0">
      <p:cViewPr varScale="1">
        <p:scale>
          <a:sx n="79" d="100"/>
          <a:sy n="79" d="100"/>
        </p:scale>
        <p:origin x="1234" y="31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276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2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erca\Desktop\result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erca\Desktop\diadema_ajmc2020\16S\Qiime_Deblur\Exports\Taxonomy%20Step%2011\Proportion\level-7.csv" TargetMode="External"/><Relationship Id="rId2" Type="http://schemas.microsoft.com/office/2011/relationships/chartColorStyle" Target="colors10.xml"/><Relationship Id="rId1" Type="http://schemas.microsoft.com/office/2011/relationships/chartStyle" Target="style10.xml"/><Relationship Id="rId4" Type="http://schemas.openxmlformats.org/officeDocument/2006/relationships/chartUserShapes" Target="../drawings/drawing5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erca\Desktop\diadema_ajmc2020\16S\Qiime_Deblur\Exports\Taxonomy%20Step%2011\Size\level-7.csv" TargetMode="External"/><Relationship Id="rId2" Type="http://schemas.microsoft.com/office/2011/relationships/chartColorStyle" Target="colors11.xml"/><Relationship Id="rId1" Type="http://schemas.microsoft.com/office/2011/relationships/chartStyle" Target="style11.xml"/><Relationship Id="rId4" Type="http://schemas.openxmlformats.org/officeDocument/2006/relationships/chartUserShapes" Target="../drawings/drawing6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erca\Desktop\results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erca\Desktop\diadema_ajmc2020\results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erca\Desktop\diadema_ajmc2020\results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erca\Desktop\diadema_ajmc2020\16S\Qiime_Deblur\Exports\Taxonomy%20Step%2011\AllSamples\level-7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erca\Desktop\diadema_ajmc2020\16S\Qiime_Deblur\Exports\Taxonomy%20Step%2011\Alignment\level-7.xlsx" TargetMode="External"/><Relationship Id="rId2" Type="http://schemas.microsoft.com/office/2011/relationships/chartColorStyle" Target="colors6.xml"/><Relationship Id="rId1" Type="http://schemas.microsoft.com/office/2011/relationships/chartStyle" Target="style6.xml"/><Relationship Id="rId4" Type="http://schemas.openxmlformats.org/officeDocument/2006/relationships/chartUserShapes" Target="../drawings/drawing1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erca\Desktop\diadema_ajmc2020\16S\Qiime_Deblur\Exports\Taxonomy%20Step%2011\Current\level-7.xlsx" TargetMode="External"/><Relationship Id="rId2" Type="http://schemas.microsoft.com/office/2011/relationships/chartColorStyle" Target="colors7.xml"/><Relationship Id="rId1" Type="http://schemas.microsoft.com/office/2011/relationships/chartStyle" Target="style7.xml"/><Relationship Id="rId4" Type="http://schemas.openxmlformats.org/officeDocument/2006/relationships/chartUserShapes" Target="../drawings/drawing2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erca\Desktop\diadema_ajmc2020\16S\Qiime_Deblur\Exports\Taxonomy%20Step%2011\Habitat\level-7.xlsx" TargetMode="External"/><Relationship Id="rId2" Type="http://schemas.microsoft.com/office/2011/relationships/chartColorStyle" Target="colors8.xml"/><Relationship Id="rId1" Type="http://schemas.microsoft.com/office/2011/relationships/chartStyle" Target="style8.xml"/><Relationship Id="rId4" Type="http://schemas.openxmlformats.org/officeDocument/2006/relationships/chartUserShapes" Target="../drawings/drawing3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erca\Desktop\diadema_ajmc2020\16S\Qiime_Deblur\Exports\Taxonomy%20Step%2011\Location\level-7.xlsx" TargetMode="External"/><Relationship Id="rId2" Type="http://schemas.microsoft.com/office/2011/relationships/chartColorStyle" Target="colors9.xml"/><Relationship Id="rId1" Type="http://schemas.microsoft.com/office/2011/relationships/chartStyle" Target="style9.xml"/><Relationship Id="rId4" Type="http://schemas.openxmlformats.org/officeDocument/2006/relationships/chartUserShapes" Target="../drawings/drawing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Sea Urchin</a:t>
            </a:r>
            <a:r>
              <a:rPr lang="en-US" baseline="0"/>
              <a:t> Collected by Size &amp; Municipality in Puerto Rico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stacked"/>
        <c:varyColors val="0"/>
        <c:ser>
          <c:idx val="5"/>
          <c:order val="0"/>
          <c:tx>
            <c:strRef>
              <c:f>Collection!$B$1</c:f>
              <c:strCache>
                <c:ptCount val="1"/>
                <c:pt idx="0">
                  <c:v>1.5 in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Collection!$A$2:$A$9</c:f>
              <c:strCache>
                <c:ptCount val="8"/>
                <c:pt idx="0">
                  <c:v>Rincon</c:v>
                </c:pt>
                <c:pt idx="1">
                  <c:v>Ponce</c:v>
                </c:pt>
                <c:pt idx="2">
                  <c:v>Luquillo</c:v>
                </c:pt>
                <c:pt idx="3">
                  <c:v>Isabela</c:v>
                </c:pt>
                <c:pt idx="4">
                  <c:v>Guayama</c:v>
                </c:pt>
                <c:pt idx="5">
                  <c:v>Guanica</c:v>
                </c:pt>
                <c:pt idx="6">
                  <c:v>Culebra</c:v>
                </c:pt>
                <c:pt idx="7">
                  <c:v>Ceiba</c:v>
                </c:pt>
              </c:strCache>
            </c:strRef>
          </c:cat>
          <c:val>
            <c:numRef>
              <c:f>Collection!$B$2:$B$9</c:f>
              <c:numCache>
                <c:formatCode>General</c:formatCode>
                <c:ptCount val="8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0</c:v>
                </c:pt>
                <c:pt idx="7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A1E-43B7-A8E1-A5B9E9DE720F}"/>
            </c:ext>
          </c:extLst>
        </c:ser>
        <c:ser>
          <c:idx val="0"/>
          <c:order val="1"/>
          <c:tx>
            <c:strRef>
              <c:f>Collection!$C$1</c:f>
              <c:strCache>
                <c:ptCount val="1"/>
                <c:pt idx="0">
                  <c:v>2 in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Collection!$A$2:$A$9</c:f>
              <c:strCache>
                <c:ptCount val="8"/>
                <c:pt idx="0">
                  <c:v>Rincon</c:v>
                </c:pt>
                <c:pt idx="1">
                  <c:v>Ponce</c:v>
                </c:pt>
                <c:pt idx="2">
                  <c:v>Luquillo</c:v>
                </c:pt>
                <c:pt idx="3">
                  <c:v>Isabela</c:v>
                </c:pt>
                <c:pt idx="4">
                  <c:v>Guayama</c:v>
                </c:pt>
                <c:pt idx="5">
                  <c:v>Guanica</c:v>
                </c:pt>
                <c:pt idx="6">
                  <c:v>Culebra</c:v>
                </c:pt>
                <c:pt idx="7">
                  <c:v>Ceiba</c:v>
                </c:pt>
              </c:strCache>
            </c:strRef>
          </c:cat>
          <c:val>
            <c:numRef>
              <c:f>Collection!$C$2:$C$9</c:f>
              <c:numCache>
                <c:formatCode>General</c:formatCode>
                <c:ptCount val="8"/>
                <c:pt idx="0">
                  <c:v>1</c:v>
                </c:pt>
                <c:pt idx="1">
                  <c:v>1</c:v>
                </c:pt>
                <c:pt idx="2">
                  <c:v>0</c:v>
                </c:pt>
                <c:pt idx="3">
                  <c:v>0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A1E-43B7-A8E1-A5B9E9DE720F}"/>
            </c:ext>
          </c:extLst>
        </c:ser>
        <c:ser>
          <c:idx val="1"/>
          <c:order val="2"/>
          <c:tx>
            <c:strRef>
              <c:f>Collection!$D$1</c:f>
              <c:strCache>
                <c:ptCount val="1"/>
                <c:pt idx="0">
                  <c:v>2.5 in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Collection!$A$2:$A$9</c:f>
              <c:strCache>
                <c:ptCount val="8"/>
                <c:pt idx="0">
                  <c:v>Rincon</c:v>
                </c:pt>
                <c:pt idx="1">
                  <c:v>Ponce</c:v>
                </c:pt>
                <c:pt idx="2">
                  <c:v>Luquillo</c:v>
                </c:pt>
                <c:pt idx="3">
                  <c:v>Isabela</c:v>
                </c:pt>
                <c:pt idx="4">
                  <c:v>Guayama</c:v>
                </c:pt>
                <c:pt idx="5">
                  <c:v>Guanica</c:v>
                </c:pt>
                <c:pt idx="6">
                  <c:v>Culebra</c:v>
                </c:pt>
                <c:pt idx="7">
                  <c:v>Ceiba</c:v>
                </c:pt>
              </c:strCache>
            </c:strRef>
          </c:cat>
          <c:val>
            <c:numRef>
              <c:f>Collection!$D$2:$D$9</c:f>
              <c:numCache>
                <c:formatCode>General</c:formatCode>
                <c:ptCount val="8"/>
                <c:pt idx="0">
                  <c:v>2</c:v>
                </c:pt>
                <c:pt idx="1">
                  <c:v>0</c:v>
                </c:pt>
                <c:pt idx="2">
                  <c:v>3</c:v>
                </c:pt>
                <c:pt idx="3">
                  <c:v>1</c:v>
                </c:pt>
                <c:pt idx="4">
                  <c:v>1</c:v>
                </c:pt>
                <c:pt idx="5">
                  <c:v>0</c:v>
                </c:pt>
                <c:pt idx="6">
                  <c:v>0</c:v>
                </c:pt>
                <c:pt idx="7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A1E-43B7-A8E1-A5B9E9DE720F}"/>
            </c:ext>
          </c:extLst>
        </c:ser>
        <c:ser>
          <c:idx val="2"/>
          <c:order val="3"/>
          <c:tx>
            <c:strRef>
              <c:f>Collection!$E$1</c:f>
              <c:strCache>
                <c:ptCount val="1"/>
                <c:pt idx="0">
                  <c:v>3 in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Collection!$A$2:$A$9</c:f>
              <c:strCache>
                <c:ptCount val="8"/>
                <c:pt idx="0">
                  <c:v>Rincon</c:v>
                </c:pt>
                <c:pt idx="1">
                  <c:v>Ponce</c:v>
                </c:pt>
                <c:pt idx="2">
                  <c:v>Luquillo</c:v>
                </c:pt>
                <c:pt idx="3">
                  <c:v>Isabela</c:v>
                </c:pt>
                <c:pt idx="4">
                  <c:v>Guayama</c:v>
                </c:pt>
                <c:pt idx="5">
                  <c:v>Guanica</c:v>
                </c:pt>
                <c:pt idx="6">
                  <c:v>Culebra</c:v>
                </c:pt>
                <c:pt idx="7">
                  <c:v>Ceiba</c:v>
                </c:pt>
              </c:strCache>
            </c:strRef>
          </c:cat>
          <c:val>
            <c:numRef>
              <c:f>Collection!$E$2:$E$9</c:f>
              <c:numCache>
                <c:formatCode>General</c:formatCode>
                <c:ptCount val="8"/>
                <c:pt idx="0">
                  <c:v>4</c:v>
                </c:pt>
                <c:pt idx="1">
                  <c:v>3</c:v>
                </c:pt>
                <c:pt idx="2">
                  <c:v>1</c:v>
                </c:pt>
                <c:pt idx="3">
                  <c:v>2</c:v>
                </c:pt>
                <c:pt idx="4">
                  <c:v>0</c:v>
                </c:pt>
                <c:pt idx="5">
                  <c:v>1</c:v>
                </c:pt>
                <c:pt idx="6">
                  <c:v>4</c:v>
                </c:pt>
                <c:pt idx="7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2A1E-43B7-A8E1-A5B9E9DE720F}"/>
            </c:ext>
          </c:extLst>
        </c:ser>
        <c:ser>
          <c:idx val="3"/>
          <c:order val="4"/>
          <c:tx>
            <c:strRef>
              <c:f>Collection!$F$1</c:f>
              <c:strCache>
                <c:ptCount val="1"/>
                <c:pt idx="0">
                  <c:v>3.5 in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Collection!$A$2:$A$9</c:f>
              <c:strCache>
                <c:ptCount val="8"/>
                <c:pt idx="0">
                  <c:v>Rincon</c:v>
                </c:pt>
                <c:pt idx="1">
                  <c:v>Ponce</c:v>
                </c:pt>
                <c:pt idx="2">
                  <c:v>Luquillo</c:v>
                </c:pt>
                <c:pt idx="3">
                  <c:v>Isabela</c:v>
                </c:pt>
                <c:pt idx="4">
                  <c:v>Guayama</c:v>
                </c:pt>
                <c:pt idx="5">
                  <c:v>Guanica</c:v>
                </c:pt>
                <c:pt idx="6">
                  <c:v>Culebra</c:v>
                </c:pt>
                <c:pt idx="7">
                  <c:v>Ceiba</c:v>
                </c:pt>
              </c:strCache>
            </c:strRef>
          </c:cat>
          <c:val>
            <c:numRef>
              <c:f>Collection!$F$2:$F$9</c:f>
              <c:numCache>
                <c:formatCode>General</c:formatCode>
                <c:ptCount val="8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2</c:v>
                </c:pt>
                <c:pt idx="7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2A1E-43B7-A8E1-A5B9E9DE720F}"/>
            </c:ext>
          </c:extLst>
        </c:ser>
        <c:ser>
          <c:idx val="4"/>
          <c:order val="5"/>
          <c:tx>
            <c:strRef>
              <c:f>Collection!$G$1</c:f>
              <c:strCache>
                <c:ptCount val="1"/>
                <c:pt idx="0">
                  <c:v>4.5 in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Collection!$A$2:$A$9</c:f>
              <c:strCache>
                <c:ptCount val="8"/>
                <c:pt idx="0">
                  <c:v>Rincon</c:v>
                </c:pt>
                <c:pt idx="1">
                  <c:v>Ponce</c:v>
                </c:pt>
                <c:pt idx="2">
                  <c:v>Luquillo</c:v>
                </c:pt>
                <c:pt idx="3">
                  <c:v>Isabela</c:v>
                </c:pt>
                <c:pt idx="4">
                  <c:v>Guayama</c:v>
                </c:pt>
                <c:pt idx="5">
                  <c:v>Guanica</c:v>
                </c:pt>
                <c:pt idx="6">
                  <c:v>Culebra</c:v>
                </c:pt>
                <c:pt idx="7">
                  <c:v>Ceiba</c:v>
                </c:pt>
              </c:strCache>
            </c:strRef>
          </c:cat>
          <c:val>
            <c:numRef>
              <c:f>Collection!$G$2:$G$9</c:f>
              <c:numCache>
                <c:formatCode>General</c:formatCode>
                <c:ptCount val="8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1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2A1E-43B7-A8E1-A5B9E9DE720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473471760"/>
        <c:axId val="473466184"/>
      </c:barChart>
      <c:catAx>
        <c:axId val="47347176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73466184"/>
        <c:crosses val="autoZero"/>
        <c:auto val="1"/>
        <c:lblAlgn val="ctr"/>
        <c:lblOffset val="100"/>
        <c:noMultiLvlLbl val="0"/>
      </c:catAx>
      <c:valAx>
        <c:axId val="47346618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73471760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dTable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264443618532316E-2"/>
          <c:y val="1.9760401245060871E-2"/>
          <c:w val="0.70504209750949065"/>
          <c:h val="0.92293871397130367"/>
        </c:manualLayout>
      </c:layout>
      <c:barChart>
        <c:barDir val="col"/>
        <c:grouping val="percentStacked"/>
        <c:varyColors val="0"/>
        <c:ser>
          <c:idx val="16"/>
          <c:order val="0"/>
          <c:tx>
            <c:strRef>
              <c:f>'level-7'!$R$1</c:f>
              <c:strCache>
                <c:ptCount val="1"/>
                <c:pt idx="0">
                  <c:v>Candidatus Hepatoplasma</c:v>
                </c:pt>
              </c:strCache>
            </c:strRef>
          </c:tx>
          <c:spPr>
            <a:solidFill>
              <a:schemeClr val="accent6">
                <a:lumMod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'level-7'!$A$2:$A$4</c:f>
              <c:strCache>
                <c:ptCount val="3"/>
                <c:pt idx="0">
                  <c:v>Small</c:v>
                </c:pt>
                <c:pt idx="1">
                  <c:v>Medium</c:v>
                </c:pt>
                <c:pt idx="2">
                  <c:v>Large</c:v>
                </c:pt>
              </c:strCache>
            </c:strRef>
          </c:cat>
          <c:val>
            <c:numRef>
              <c:f>'level-7'!$R$2:$R$4</c:f>
              <c:numCache>
                <c:formatCode>General</c:formatCode>
                <c:ptCount val="3"/>
                <c:pt idx="0">
                  <c:v>0</c:v>
                </c:pt>
                <c:pt idx="1">
                  <c:v>18</c:v>
                </c:pt>
                <c:pt idx="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367-4387-81BB-05B65FC84B3B}"/>
            </c:ext>
          </c:extLst>
        </c:ser>
        <c:ser>
          <c:idx val="15"/>
          <c:order val="1"/>
          <c:tx>
            <c:strRef>
              <c:f>'level-7'!$Q$1</c:f>
              <c:strCache>
                <c:ptCount val="1"/>
                <c:pt idx="0">
                  <c:v>Gammaproteobacteria</c:v>
                </c:pt>
              </c:strCache>
            </c:strRef>
          </c:tx>
          <c:spPr>
            <a:solidFill>
              <a:srgbClr val="A5A1F9"/>
            </a:solidFill>
            <a:ln>
              <a:noFill/>
            </a:ln>
            <a:effectLst/>
          </c:spPr>
          <c:invertIfNegative val="0"/>
          <c:cat>
            <c:strRef>
              <c:f>'level-7'!$A$2:$A$4</c:f>
              <c:strCache>
                <c:ptCount val="3"/>
                <c:pt idx="0">
                  <c:v>Small</c:v>
                </c:pt>
                <c:pt idx="1">
                  <c:v>Medium</c:v>
                </c:pt>
                <c:pt idx="2">
                  <c:v>Large</c:v>
                </c:pt>
              </c:strCache>
            </c:strRef>
          </c:cat>
          <c:val>
            <c:numRef>
              <c:f>'level-7'!$Q$2:$Q$4</c:f>
              <c:numCache>
                <c:formatCode>General</c:formatCode>
                <c:ptCount val="3"/>
                <c:pt idx="0">
                  <c:v>162</c:v>
                </c:pt>
                <c:pt idx="1">
                  <c:v>728</c:v>
                </c:pt>
                <c:pt idx="2">
                  <c:v>26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367-4387-81BB-05B65FC84B3B}"/>
            </c:ext>
          </c:extLst>
        </c:ser>
        <c:ser>
          <c:idx val="14"/>
          <c:order val="2"/>
          <c:tx>
            <c:strRef>
              <c:f>'level-7'!$P$1</c:f>
              <c:strCache>
                <c:ptCount val="1"/>
                <c:pt idx="0">
                  <c:v>Helicobacteraceae</c:v>
                </c:pt>
              </c:strCache>
            </c:strRef>
          </c:tx>
          <c:spPr>
            <a:solidFill>
              <a:srgbClr val="E5D7FD"/>
            </a:solidFill>
            <a:ln>
              <a:noFill/>
            </a:ln>
            <a:effectLst/>
          </c:spPr>
          <c:invertIfNegative val="0"/>
          <c:cat>
            <c:strRef>
              <c:f>'level-7'!$A$2:$A$4</c:f>
              <c:strCache>
                <c:ptCount val="3"/>
                <c:pt idx="0">
                  <c:v>Small</c:v>
                </c:pt>
                <c:pt idx="1">
                  <c:v>Medium</c:v>
                </c:pt>
                <c:pt idx="2">
                  <c:v>Large</c:v>
                </c:pt>
              </c:strCache>
            </c:strRef>
          </c:cat>
          <c:val>
            <c:numRef>
              <c:f>'level-7'!$P$2:$P$4</c:f>
              <c:numCache>
                <c:formatCode>General</c:formatCode>
                <c:ptCount val="3"/>
                <c:pt idx="0">
                  <c:v>0</c:v>
                </c:pt>
                <c:pt idx="1">
                  <c:v>42</c:v>
                </c:pt>
                <c:pt idx="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367-4387-81BB-05B65FC84B3B}"/>
            </c:ext>
          </c:extLst>
        </c:ser>
        <c:ser>
          <c:idx val="13"/>
          <c:order val="3"/>
          <c:tx>
            <c:strRef>
              <c:f>'level-7'!$O$1</c:f>
              <c:strCache>
                <c:ptCount val="1"/>
                <c:pt idx="0">
                  <c:v>Epsilonproteobacteria</c:v>
                </c:pt>
              </c:strCache>
            </c:strRef>
          </c:tx>
          <c:spPr>
            <a:solidFill>
              <a:srgbClr val="4055EE"/>
            </a:solidFill>
            <a:ln>
              <a:noFill/>
            </a:ln>
            <a:effectLst/>
          </c:spPr>
          <c:invertIfNegative val="0"/>
          <c:cat>
            <c:strRef>
              <c:f>'level-7'!$A$2:$A$4</c:f>
              <c:strCache>
                <c:ptCount val="3"/>
                <c:pt idx="0">
                  <c:v>Small</c:v>
                </c:pt>
                <c:pt idx="1">
                  <c:v>Medium</c:v>
                </c:pt>
                <c:pt idx="2">
                  <c:v>Large</c:v>
                </c:pt>
              </c:strCache>
            </c:strRef>
          </c:cat>
          <c:val>
            <c:numRef>
              <c:f>'level-7'!$O$2:$O$4</c:f>
              <c:numCache>
                <c:formatCode>General</c:formatCode>
                <c:ptCount val="3"/>
                <c:pt idx="0">
                  <c:v>0</c:v>
                </c:pt>
                <c:pt idx="1">
                  <c:v>56</c:v>
                </c:pt>
                <c:pt idx="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2367-4387-81BB-05B65FC84B3B}"/>
            </c:ext>
          </c:extLst>
        </c:ser>
        <c:ser>
          <c:idx val="12"/>
          <c:order val="4"/>
          <c:tx>
            <c:strRef>
              <c:f>'level-7'!$N$1</c:f>
              <c:strCache>
                <c:ptCount val="1"/>
                <c:pt idx="0">
                  <c:v>Alcaligenaceae</c:v>
                </c:pt>
              </c:strCache>
            </c:strRef>
          </c:tx>
          <c:spPr>
            <a:solidFill>
              <a:srgbClr val="A27BF1"/>
            </a:solidFill>
            <a:ln>
              <a:noFill/>
            </a:ln>
            <a:effectLst/>
          </c:spPr>
          <c:invertIfNegative val="0"/>
          <c:cat>
            <c:strRef>
              <c:f>'level-7'!$A$2:$A$4</c:f>
              <c:strCache>
                <c:ptCount val="3"/>
                <c:pt idx="0">
                  <c:v>Small</c:v>
                </c:pt>
                <c:pt idx="1">
                  <c:v>Medium</c:v>
                </c:pt>
                <c:pt idx="2">
                  <c:v>Large</c:v>
                </c:pt>
              </c:strCache>
            </c:strRef>
          </c:cat>
          <c:val>
            <c:numRef>
              <c:f>'level-7'!$N$2:$N$4</c:f>
              <c:numCache>
                <c:formatCode>General</c:formatCode>
                <c:ptCount val="3"/>
                <c:pt idx="0">
                  <c:v>2</c:v>
                </c:pt>
                <c:pt idx="1">
                  <c:v>4</c:v>
                </c:pt>
                <c:pt idx="2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2367-4387-81BB-05B65FC84B3B}"/>
            </c:ext>
          </c:extLst>
        </c:ser>
        <c:ser>
          <c:idx val="11"/>
          <c:order val="5"/>
          <c:tx>
            <c:strRef>
              <c:f>'level-7'!$M$1</c:f>
              <c:strCache>
                <c:ptCount val="1"/>
                <c:pt idx="0">
                  <c:v>Betaproteobacteria</c:v>
                </c:pt>
              </c:strCache>
            </c:strRef>
          </c:tx>
          <c:spPr>
            <a:solidFill>
              <a:srgbClr val="0070C0"/>
            </a:solidFill>
            <a:ln>
              <a:noFill/>
            </a:ln>
            <a:effectLst/>
          </c:spPr>
          <c:invertIfNegative val="0"/>
          <c:cat>
            <c:strRef>
              <c:f>'level-7'!$A$2:$A$4</c:f>
              <c:strCache>
                <c:ptCount val="3"/>
                <c:pt idx="0">
                  <c:v>Small</c:v>
                </c:pt>
                <c:pt idx="1">
                  <c:v>Medium</c:v>
                </c:pt>
                <c:pt idx="2">
                  <c:v>Large</c:v>
                </c:pt>
              </c:strCache>
            </c:strRef>
          </c:cat>
          <c:val>
            <c:numRef>
              <c:f>'level-7'!$M$2:$M$4</c:f>
              <c:numCache>
                <c:formatCode>General</c:formatCode>
                <c:ptCount val="3"/>
                <c:pt idx="0">
                  <c:v>292</c:v>
                </c:pt>
                <c:pt idx="1">
                  <c:v>855</c:v>
                </c:pt>
                <c:pt idx="2">
                  <c:v>70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2367-4387-81BB-05B65FC84B3B}"/>
            </c:ext>
          </c:extLst>
        </c:ser>
        <c:ser>
          <c:idx val="10"/>
          <c:order val="6"/>
          <c:tx>
            <c:strRef>
              <c:f>'level-7'!$L$1</c:f>
              <c:strCache>
                <c:ptCount val="1"/>
                <c:pt idx="0">
                  <c:v>Rhizobium daejeonense</c:v>
                </c:pt>
              </c:strCache>
            </c:strRef>
          </c:tx>
          <c:spPr>
            <a:solidFill>
              <a:srgbClr val="9065E5"/>
            </a:solidFill>
            <a:ln>
              <a:noFill/>
            </a:ln>
            <a:effectLst/>
          </c:spPr>
          <c:invertIfNegative val="0"/>
          <c:cat>
            <c:strRef>
              <c:f>'level-7'!$A$2:$A$4</c:f>
              <c:strCache>
                <c:ptCount val="3"/>
                <c:pt idx="0">
                  <c:v>Small</c:v>
                </c:pt>
                <c:pt idx="1">
                  <c:v>Medium</c:v>
                </c:pt>
                <c:pt idx="2">
                  <c:v>Large</c:v>
                </c:pt>
              </c:strCache>
            </c:strRef>
          </c:cat>
          <c:val>
            <c:numRef>
              <c:f>'level-7'!$L$2:$L$4</c:f>
              <c:numCache>
                <c:formatCode>General</c:formatCode>
                <c:ptCount val="3"/>
                <c:pt idx="0">
                  <c:v>0</c:v>
                </c:pt>
                <c:pt idx="1">
                  <c:v>12</c:v>
                </c:pt>
                <c:pt idx="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2367-4387-81BB-05B65FC84B3B}"/>
            </c:ext>
          </c:extLst>
        </c:ser>
        <c:ser>
          <c:idx val="9"/>
          <c:order val="7"/>
          <c:tx>
            <c:strRef>
              <c:f>'level-7'!$K$1</c:f>
              <c:strCache>
                <c:ptCount val="1"/>
                <c:pt idx="0">
                  <c:v>Bradyrhizobiaceae</c:v>
                </c:pt>
              </c:strCache>
            </c:strRef>
          </c:tx>
          <c:spPr>
            <a:solidFill>
              <a:srgbClr val="6DE5E5"/>
            </a:solidFill>
            <a:ln>
              <a:noFill/>
            </a:ln>
            <a:effectLst/>
          </c:spPr>
          <c:invertIfNegative val="0"/>
          <c:cat>
            <c:strRef>
              <c:f>'level-7'!$A$2:$A$4</c:f>
              <c:strCache>
                <c:ptCount val="3"/>
                <c:pt idx="0">
                  <c:v>Small</c:v>
                </c:pt>
                <c:pt idx="1">
                  <c:v>Medium</c:v>
                </c:pt>
                <c:pt idx="2">
                  <c:v>Large</c:v>
                </c:pt>
              </c:strCache>
            </c:strRef>
          </c:cat>
          <c:val>
            <c:numRef>
              <c:f>'level-7'!$K$2:$K$4</c:f>
              <c:numCache>
                <c:formatCode>General</c:formatCode>
                <c:ptCount val="3"/>
                <c:pt idx="0">
                  <c:v>3</c:v>
                </c:pt>
                <c:pt idx="1">
                  <c:v>18</c:v>
                </c:pt>
                <c:pt idx="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2367-4387-81BB-05B65FC84B3B}"/>
            </c:ext>
          </c:extLst>
        </c:ser>
        <c:ser>
          <c:idx val="8"/>
          <c:order val="8"/>
          <c:tx>
            <c:strRef>
              <c:f>'level-7'!$J$1</c:f>
              <c:strCache>
                <c:ptCount val="1"/>
                <c:pt idx="0">
                  <c:v>Rhizobiales</c:v>
                </c:pt>
              </c:strCache>
            </c:strRef>
          </c:tx>
          <c:spPr>
            <a:solidFill>
              <a:srgbClr val="43ABEB"/>
            </a:solidFill>
            <a:ln>
              <a:noFill/>
            </a:ln>
            <a:effectLst/>
          </c:spPr>
          <c:invertIfNegative val="0"/>
          <c:cat>
            <c:strRef>
              <c:f>'level-7'!$A$2:$A$4</c:f>
              <c:strCache>
                <c:ptCount val="3"/>
                <c:pt idx="0">
                  <c:v>Small</c:v>
                </c:pt>
                <c:pt idx="1">
                  <c:v>Medium</c:v>
                </c:pt>
                <c:pt idx="2">
                  <c:v>Large</c:v>
                </c:pt>
              </c:strCache>
            </c:strRef>
          </c:cat>
          <c:val>
            <c:numRef>
              <c:f>'level-7'!$J$2:$J$4</c:f>
              <c:numCache>
                <c:formatCode>General</c:formatCode>
                <c:ptCount val="3"/>
                <c:pt idx="0">
                  <c:v>12</c:v>
                </c:pt>
                <c:pt idx="1">
                  <c:v>30</c:v>
                </c:pt>
                <c:pt idx="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2367-4387-81BB-05B65FC84B3B}"/>
            </c:ext>
          </c:extLst>
        </c:ser>
        <c:ser>
          <c:idx val="7"/>
          <c:order val="9"/>
          <c:tx>
            <c:strRef>
              <c:f>'level-7'!$I$1</c:f>
              <c:strCache>
                <c:ptCount val="1"/>
                <c:pt idx="0">
                  <c:v>Alphaproteobacteria</c:v>
                </c:pt>
              </c:strCache>
            </c:strRef>
          </c:tx>
          <c:spPr>
            <a:solidFill>
              <a:srgbClr val="226F92"/>
            </a:solidFill>
            <a:ln>
              <a:noFill/>
            </a:ln>
            <a:effectLst/>
          </c:spPr>
          <c:invertIfNegative val="0"/>
          <c:cat>
            <c:strRef>
              <c:f>'level-7'!$A$2:$A$4</c:f>
              <c:strCache>
                <c:ptCount val="3"/>
                <c:pt idx="0">
                  <c:v>Small</c:v>
                </c:pt>
                <c:pt idx="1">
                  <c:v>Medium</c:v>
                </c:pt>
                <c:pt idx="2">
                  <c:v>Large</c:v>
                </c:pt>
              </c:strCache>
            </c:strRef>
          </c:cat>
          <c:val>
            <c:numRef>
              <c:f>'level-7'!$I$2:$I$4</c:f>
              <c:numCache>
                <c:formatCode>General</c:formatCode>
                <c:ptCount val="3"/>
                <c:pt idx="0">
                  <c:v>32740</c:v>
                </c:pt>
                <c:pt idx="1">
                  <c:v>86309</c:v>
                </c:pt>
                <c:pt idx="2">
                  <c:v>5901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2367-4387-81BB-05B65FC84B3B}"/>
            </c:ext>
          </c:extLst>
        </c:ser>
        <c:ser>
          <c:idx val="6"/>
          <c:order val="10"/>
          <c:tx>
            <c:strRef>
              <c:f>'level-7'!$H$1</c:f>
              <c:strCache>
                <c:ptCount val="1"/>
                <c:pt idx="0">
                  <c:v>Proteobacteria</c:v>
                </c:pt>
              </c:strCache>
            </c:strRef>
          </c:tx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'level-7'!$A$2:$A$4</c:f>
              <c:strCache>
                <c:ptCount val="3"/>
                <c:pt idx="0">
                  <c:v>Small</c:v>
                </c:pt>
                <c:pt idx="1">
                  <c:v>Medium</c:v>
                </c:pt>
                <c:pt idx="2">
                  <c:v>Large</c:v>
                </c:pt>
              </c:strCache>
            </c:strRef>
          </c:cat>
          <c:val>
            <c:numRef>
              <c:f>'level-7'!$H$2:$H$4</c:f>
              <c:numCache>
                <c:formatCode>General</c:formatCode>
                <c:ptCount val="3"/>
                <c:pt idx="0">
                  <c:v>12165</c:v>
                </c:pt>
                <c:pt idx="1">
                  <c:v>38094</c:v>
                </c:pt>
                <c:pt idx="2">
                  <c:v>2874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2367-4387-81BB-05B65FC84B3B}"/>
            </c:ext>
          </c:extLst>
        </c:ser>
        <c:ser>
          <c:idx val="5"/>
          <c:order val="11"/>
          <c:tx>
            <c:strRef>
              <c:f>'level-7'!$G$1</c:f>
              <c:strCache>
                <c:ptCount val="1"/>
                <c:pt idx="0">
                  <c:v>Ruminococcaceae</c:v>
                </c:pt>
              </c:strCache>
            </c:strRef>
          </c:tx>
          <c:spPr>
            <a:solidFill>
              <a:srgbClr val="F2D6AC"/>
            </a:solidFill>
            <a:ln>
              <a:noFill/>
            </a:ln>
            <a:effectLst/>
          </c:spPr>
          <c:invertIfNegative val="0"/>
          <c:cat>
            <c:strRef>
              <c:f>'level-7'!$A$2:$A$4</c:f>
              <c:strCache>
                <c:ptCount val="3"/>
                <c:pt idx="0">
                  <c:v>Small</c:v>
                </c:pt>
                <c:pt idx="1">
                  <c:v>Medium</c:v>
                </c:pt>
                <c:pt idx="2">
                  <c:v>Large</c:v>
                </c:pt>
              </c:strCache>
            </c:strRef>
          </c:cat>
          <c:val>
            <c:numRef>
              <c:f>'level-7'!$G$2:$G$4</c:f>
              <c:numCache>
                <c:formatCode>General</c:formatCode>
                <c:ptCount val="3"/>
                <c:pt idx="0">
                  <c:v>0</c:v>
                </c:pt>
                <c:pt idx="1">
                  <c:v>13</c:v>
                </c:pt>
                <c:pt idx="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B-2367-4387-81BB-05B65FC84B3B}"/>
            </c:ext>
          </c:extLst>
        </c:ser>
        <c:ser>
          <c:idx val="4"/>
          <c:order val="12"/>
          <c:tx>
            <c:strRef>
              <c:f>'level-7'!$F$1</c:f>
              <c:strCache>
                <c:ptCount val="1"/>
                <c:pt idx="0">
                  <c:v>Lachnospiraceae</c:v>
                </c:pt>
              </c:strCache>
            </c:strRef>
          </c:tx>
          <c:spPr>
            <a:solidFill>
              <a:srgbClr val="EFA175"/>
            </a:solidFill>
            <a:ln>
              <a:noFill/>
            </a:ln>
            <a:effectLst/>
          </c:spPr>
          <c:invertIfNegative val="0"/>
          <c:cat>
            <c:strRef>
              <c:f>'level-7'!$A$2:$A$4</c:f>
              <c:strCache>
                <c:ptCount val="3"/>
                <c:pt idx="0">
                  <c:v>Small</c:v>
                </c:pt>
                <c:pt idx="1">
                  <c:v>Medium</c:v>
                </c:pt>
                <c:pt idx="2">
                  <c:v>Large</c:v>
                </c:pt>
              </c:strCache>
            </c:strRef>
          </c:cat>
          <c:val>
            <c:numRef>
              <c:f>'level-7'!$F$2:$F$4</c:f>
              <c:numCache>
                <c:formatCode>General</c:formatCode>
                <c:ptCount val="3"/>
                <c:pt idx="0">
                  <c:v>0</c:v>
                </c:pt>
                <c:pt idx="1">
                  <c:v>34</c:v>
                </c:pt>
                <c:pt idx="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2367-4387-81BB-05B65FC84B3B}"/>
            </c:ext>
          </c:extLst>
        </c:ser>
        <c:ser>
          <c:idx val="3"/>
          <c:order val="13"/>
          <c:tx>
            <c:strRef>
              <c:f>'level-7'!$E$1</c:f>
              <c:strCache>
                <c:ptCount val="1"/>
                <c:pt idx="0">
                  <c:v>Clostridiales</c:v>
                </c:pt>
              </c:strCache>
            </c:strRef>
          </c:tx>
          <c:spPr>
            <a:solidFill>
              <a:srgbClr val="F65826"/>
            </a:solidFill>
            <a:ln>
              <a:noFill/>
            </a:ln>
            <a:effectLst/>
          </c:spPr>
          <c:invertIfNegative val="0"/>
          <c:cat>
            <c:strRef>
              <c:f>'level-7'!$A$2:$A$4</c:f>
              <c:strCache>
                <c:ptCount val="3"/>
                <c:pt idx="0">
                  <c:v>Small</c:v>
                </c:pt>
                <c:pt idx="1">
                  <c:v>Medium</c:v>
                </c:pt>
                <c:pt idx="2">
                  <c:v>Large</c:v>
                </c:pt>
              </c:strCache>
            </c:strRef>
          </c:cat>
          <c:val>
            <c:numRef>
              <c:f>'level-7'!$E$2:$E$4</c:f>
              <c:numCache>
                <c:formatCode>General</c:formatCode>
                <c:ptCount val="3"/>
                <c:pt idx="0">
                  <c:v>67</c:v>
                </c:pt>
                <c:pt idx="1">
                  <c:v>1080</c:v>
                </c:pt>
                <c:pt idx="2">
                  <c:v>106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D-2367-4387-81BB-05B65FC84B3B}"/>
            </c:ext>
          </c:extLst>
        </c:ser>
        <c:ser>
          <c:idx val="2"/>
          <c:order val="14"/>
          <c:tx>
            <c:strRef>
              <c:f>'level-7'!$D$1</c:f>
              <c:strCache>
                <c:ptCount val="1"/>
                <c:pt idx="0">
                  <c:v>Firmicutes</c:v>
                </c:pt>
              </c:strCache>
            </c:strRef>
          </c:tx>
          <c:spPr>
            <a:solidFill>
              <a:srgbClr val="C00000"/>
            </a:solidFill>
            <a:ln>
              <a:noFill/>
            </a:ln>
            <a:effectLst/>
          </c:spPr>
          <c:invertIfNegative val="0"/>
          <c:cat>
            <c:strRef>
              <c:f>'level-7'!$A$2:$A$4</c:f>
              <c:strCache>
                <c:ptCount val="3"/>
                <c:pt idx="0">
                  <c:v>Small</c:v>
                </c:pt>
                <c:pt idx="1">
                  <c:v>Medium</c:v>
                </c:pt>
                <c:pt idx="2">
                  <c:v>Large</c:v>
                </c:pt>
              </c:strCache>
            </c:strRef>
          </c:cat>
          <c:val>
            <c:numRef>
              <c:f>'level-7'!$D$2:$D$4</c:f>
              <c:numCache>
                <c:formatCode>General</c:formatCode>
                <c:ptCount val="3"/>
                <c:pt idx="0">
                  <c:v>0</c:v>
                </c:pt>
                <c:pt idx="1">
                  <c:v>14</c:v>
                </c:pt>
                <c:pt idx="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2367-4387-81BB-05B65FC84B3B}"/>
            </c:ext>
          </c:extLst>
        </c:ser>
        <c:ser>
          <c:idx val="1"/>
          <c:order val="15"/>
          <c:tx>
            <c:strRef>
              <c:f>'level-7'!$C$1</c:f>
              <c:strCache>
                <c:ptCount val="1"/>
                <c:pt idx="0">
                  <c:v>Bacteroidetes</c:v>
                </c:pt>
              </c:strCache>
            </c:strRef>
          </c:tx>
          <c:spPr>
            <a:solidFill>
              <a:srgbClr val="FFFF00"/>
            </a:solidFill>
            <a:ln>
              <a:noFill/>
            </a:ln>
            <a:effectLst/>
          </c:spPr>
          <c:invertIfNegative val="0"/>
          <c:cat>
            <c:strRef>
              <c:f>'level-7'!$A$2:$A$4</c:f>
              <c:strCache>
                <c:ptCount val="3"/>
                <c:pt idx="0">
                  <c:v>Small</c:v>
                </c:pt>
                <c:pt idx="1">
                  <c:v>Medium</c:v>
                </c:pt>
                <c:pt idx="2">
                  <c:v>Large</c:v>
                </c:pt>
              </c:strCache>
            </c:strRef>
          </c:cat>
          <c:val>
            <c:numRef>
              <c:f>'level-7'!$C$2:$C$4</c:f>
              <c:numCache>
                <c:formatCode>General</c:formatCode>
                <c:ptCount val="3"/>
                <c:pt idx="0">
                  <c:v>38</c:v>
                </c:pt>
                <c:pt idx="1">
                  <c:v>288</c:v>
                </c:pt>
                <c:pt idx="2">
                  <c:v>18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F-2367-4387-81BB-05B65FC84B3B}"/>
            </c:ext>
          </c:extLst>
        </c:ser>
        <c:ser>
          <c:idx val="0"/>
          <c:order val="16"/>
          <c:tx>
            <c:strRef>
              <c:f>'level-7'!$B$1</c:f>
              <c:strCache>
                <c:ptCount val="1"/>
                <c:pt idx="0">
                  <c:v>Other</c:v>
                </c:pt>
              </c:strCache>
            </c:strRef>
          </c:tx>
          <c:spPr>
            <a:solidFill>
              <a:schemeClr val="bg2">
                <a:lumMod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'level-7'!$A$2:$A$4</c:f>
              <c:strCache>
                <c:ptCount val="3"/>
                <c:pt idx="0">
                  <c:v>Small</c:v>
                </c:pt>
                <c:pt idx="1">
                  <c:v>Medium</c:v>
                </c:pt>
                <c:pt idx="2">
                  <c:v>Large</c:v>
                </c:pt>
              </c:strCache>
            </c:strRef>
          </c:cat>
          <c:val>
            <c:numRef>
              <c:f>'level-7'!$B$2:$B$4</c:f>
              <c:numCache>
                <c:formatCode>General</c:formatCode>
                <c:ptCount val="3"/>
                <c:pt idx="0">
                  <c:v>14674</c:v>
                </c:pt>
                <c:pt idx="1">
                  <c:v>44359</c:v>
                </c:pt>
                <c:pt idx="2">
                  <c:v>5153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0-2367-4387-81BB-05B65FC84B3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5"/>
        <c:overlap val="100"/>
        <c:serLines>
          <c:spPr>
            <a:ln w="9525" cap="flat" cmpd="sng" algn="ctr">
              <a:solidFill>
                <a:schemeClr val="tx1">
                  <a:lumMod val="35000"/>
                  <a:lumOff val="65000"/>
                </a:schemeClr>
              </a:solidFill>
              <a:round/>
            </a:ln>
            <a:effectLst/>
          </c:spPr>
        </c:serLines>
        <c:axId val="472095304"/>
        <c:axId val="472097600"/>
      </c:barChart>
      <c:catAx>
        <c:axId val="4720953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72097600"/>
        <c:crosses val="autoZero"/>
        <c:auto val="1"/>
        <c:lblAlgn val="ctr"/>
        <c:lblOffset val="100"/>
        <c:noMultiLvlLbl val="0"/>
      </c:catAx>
      <c:valAx>
        <c:axId val="4720976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7209530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7713346664024794"/>
          <c:y val="1.2470057935318133E-2"/>
          <c:w val="0.11554855323582652"/>
          <c:h val="0.9676497336624658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72784800004021E-2"/>
          <c:y val="3.2234432234432238E-2"/>
          <c:w val="0.65493513662458203"/>
          <c:h val="0.89978529606876068"/>
        </c:manualLayout>
      </c:layout>
      <c:barChart>
        <c:barDir val="col"/>
        <c:grouping val="percentStacked"/>
        <c:varyColors val="0"/>
        <c:ser>
          <c:idx val="16"/>
          <c:order val="0"/>
          <c:tx>
            <c:strRef>
              <c:f>'level-7'!$R$1</c:f>
              <c:strCache>
                <c:ptCount val="1"/>
                <c:pt idx="0">
                  <c:v>Candidatus Hepatoplasma</c:v>
                </c:pt>
              </c:strCache>
            </c:strRef>
          </c:tx>
          <c:spPr>
            <a:solidFill>
              <a:schemeClr val="accent6">
                <a:lumMod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'level-7'!$A$2:$A$7</c:f>
              <c:strCache>
                <c:ptCount val="6"/>
                <c:pt idx="0">
                  <c:v>OnePointFive</c:v>
                </c:pt>
                <c:pt idx="1">
                  <c:v>Two</c:v>
                </c:pt>
                <c:pt idx="2">
                  <c:v>TwoPointFive</c:v>
                </c:pt>
                <c:pt idx="3">
                  <c:v>Three</c:v>
                </c:pt>
                <c:pt idx="4">
                  <c:v>ThreePointFive</c:v>
                </c:pt>
                <c:pt idx="5">
                  <c:v>FourPointFive</c:v>
                </c:pt>
              </c:strCache>
            </c:strRef>
          </c:cat>
          <c:val>
            <c:numRef>
              <c:f>'level-7'!$R$2:$R$7</c:f>
              <c:numCache>
                <c:formatCode>General</c:formatCode>
                <c:ptCount val="6"/>
                <c:pt idx="0">
                  <c:v>0</c:v>
                </c:pt>
                <c:pt idx="1">
                  <c:v>0</c:v>
                </c:pt>
                <c:pt idx="2">
                  <c:v>8</c:v>
                </c:pt>
                <c:pt idx="3">
                  <c:v>10</c:v>
                </c:pt>
                <c:pt idx="4">
                  <c:v>0</c:v>
                </c:pt>
                <c:pt idx="5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A27-40A4-86DB-B6618B76163E}"/>
            </c:ext>
          </c:extLst>
        </c:ser>
        <c:ser>
          <c:idx val="15"/>
          <c:order val="1"/>
          <c:tx>
            <c:strRef>
              <c:f>'level-7'!$Q$1</c:f>
              <c:strCache>
                <c:ptCount val="1"/>
                <c:pt idx="0">
                  <c:v>Gammaproteobacteria</c:v>
                </c:pt>
              </c:strCache>
            </c:strRef>
          </c:tx>
          <c:spPr>
            <a:solidFill>
              <a:srgbClr val="A5A1F9"/>
            </a:solidFill>
            <a:ln>
              <a:noFill/>
            </a:ln>
            <a:effectLst/>
          </c:spPr>
          <c:invertIfNegative val="0"/>
          <c:cat>
            <c:strRef>
              <c:f>'level-7'!$A$2:$A$7</c:f>
              <c:strCache>
                <c:ptCount val="6"/>
                <c:pt idx="0">
                  <c:v>OnePointFive</c:v>
                </c:pt>
                <c:pt idx="1">
                  <c:v>Two</c:v>
                </c:pt>
                <c:pt idx="2">
                  <c:v>TwoPointFive</c:v>
                </c:pt>
                <c:pt idx="3">
                  <c:v>Three</c:v>
                </c:pt>
                <c:pt idx="4">
                  <c:v>ThreePointFive</c:v>
                </c:pt>
                <c:pt idx="5">
                  <c:v>FourPointFive</c:v>
                </c:pt>
              </c:strCache>
            </c:strRef>
          </c:cat>
          <c:val>
            <c:numRef>
              <c:f>'level-7'!$Q$2:$Q$7</c:f>
              <c:numCache>
                <c:formatCode>General</c:formatCode>
                <c:ptCount val="6"/>
                <c:pt idx="0">
                  <c:v>21</c:v>
                </c:pt>
                <c:pt idx="1">
                  <c:v>141</c:v>
                </c:pt>
                <c:pt idx="2">
                  <c:v>263</c:v>
                </c:pt>
                <c:pt idx="3">
                  <c:v>465</c:v>
                </c:pt>
                <c:pt idx="4">
                  <c:v>14</c:v>
                </c:pt>
                <c:pt idx="5">
                  <c:v>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A27-40A4-86DB-B6618B76163E}"/>
            </c:ext>
          </c:extLst>
        </c:ser>
        <c:ser>
          <c:idx val="14"/>
          <c:order val="2"/>
          <c:tx>
            <c:strRef>
              <c:f>'level-7'!$P$1</c:f>
              <c:strCache>
                <c:ptCount val="1"/>
                <c:pt idx="0">
                  <c:v>Helicobacteraceae</c:v>
                </c:pt>
              </c:strCache>
            </c:strRef>
          </c:tx>
          <c:spPr>
            <a:solidFill>
              <a:srgbClr val="E5D7FD"/>
            </a:solidFill>
            <a:ln>
              <a:noFill/>
            </a:ln>
            <a:effectLst/>
          </c:spPr>
          <c:invertIfNegative val="0"/>
          <c:cat>
            <c:strRef>
              <c:f>'level-7'!$A$2:$A$7</c:f>
              <c:strCache>
                <c:ptCount val="6"/>
                <c:pt idx="0">
                  <c:v>OnePointFive</c:v>
                </c:pt>
                <c:pt idx="1">
                  <c:v>Two</c:v>
                </c:pt>
                <c:pt idx="2">
                  <c:v>TwoPointFive</c:v>
                </c:pt>
                <c:pt idx="3">
                  <c:v>Three</c:v>
                </c:pt>
                <c:pt idx="4">
                  <c:v>ThreePointFive</c:v>
                </c:pt>
                <c:pt idx="5">
                  <c:v>FourPointFive</c:v>
                </c:pt>
              </c:strCache>
            </c:strRef>
          </c:cat>
          <c:val>
            <c:numRef>
              <c:f>'level-7'!$P$2:$P$7</c:f>
              <c:numCache>
                <c:formatCode>General</c:formatCode>
                <c:ptCount val="6"/>
                <c:pt idx="0">
                  <c:v>0</c:v>
                </c:pt>
                <c:pt idx="1">
                  <c:v>0</c:v>
                </c:pt>
                <c:pt idx="2">
                  <c:v>26</c:v>
                </c:pt>
                <c:pt idx="3">
                  <c:v>16</c:v>
                </c:pt>
                <c:pt idx="4">
                  <c:v>0</c:v>
                </c:pt>
                <c:pt idx="5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A27-40A4-86DB-B6618B76163E}"/>
            </c:ext>
          </c:extLst>
        </c:ser>
        <c:ser>
          <c:idx val="13"/>
          <c:order val="3"/>
          <c:tx>
            <c:strRef>
              <c:f>'level-7'!$O$1</c:f>
              <c:strCache>
                <c:ptCount val="1"/>
                <c:pt idx="0">
                  <c:v>Epsilonproteobacteria</c:v>
                </c:pt>
              </c:strCache>
            </c:strRef>
          </c:tx>
          <c:spPr>
            <a:solidFill>
              <a:srgbClr val="4055EE"/>
            </a:solidFill>
            <a:ln>
              <a:noFill/>
            </a:ln>
            <a:effectLst/>
          </c:spPr>
          <c:invertIfNegative val="0"/>
          <c:cat>
            <c:strRef>
              <c:f>'level-7'!$A$2:$A$7</c:f>
              <c:strCache>
                <c:ptCount val="6"/>
                <c:pt idx="0">
                  <c:v>OnePointFive</c:v>
                </c:pt>
                <c:pt idx="1">
                  <c:v>Two</c:v>
                </c:pt>
                <c:pt idx="2">
                  <c:v>TwoPointFive</c:v>
                </c:pt>
                <c:pt idx="3">
                  <c:v>Three</c:v>
                </c:pt>
                <c:pt idx="4">
                  <c:v>ThreePointFive</c:v>
                </c:pt>
                <c:pt idx="5">
                  <c:v>FourPointFive</c:v>
                </c:pt>
              </c:strCache>
            </c:strRef>
          </c:cat>
          <c:val>
            <c:numRef>
              <c:f>'level-7'!$O$2:$O$7</c:f>
              <c:numCache>
                <c:formatCode>General</c:formatCode>
                <c:ptCount val="6"/>
                <c:pt idx="0">
                  <c:v>0</c:v>
                </c:pt>
                <c:pt idx="1">
                  <c:v>0</c:v>
                </c:pt>
                <c:pt idx="2">
                  <c:v>25</c:v>
                </c:pt>
                <c:pt idx="3">
                  <c:v>31</c:v>
                </c:pt>
                <c:pt idx="4">
                  <c:v>0</c:v>
                </c:pt>
                <c:pt idx="5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6A27-40A4-86DB-B6618B76163E}"/>
            </c:ext>
          </c:extLst>
        </c:ser>
        <c:ser>
          <c:idx val="12"/>
          <c:order val="4"/>
          <c:tx>
            <c:strRef>
              <c:f>'level-7'!$N$1</c:f>
              <c:strCache>
                <c:ptCount val="1"/>
                <c:pt idx="0">
                  <c:v>Alcaligenaceae</c:v>
                </c:pt>
              </c:strCache>
            </c:strRef>
          </c:tx>
          <c:spPr>
            <a:solidFill>
              <a:srgbClr val="A27BF1"/>
            </a:solidFill>
            <a:ln>
              <a:noFill/>
            </a:ln>
            <a:effectLst/>
          </c:spPr>
          <c:invertIfNegative val="0"/>
          <c:cat>
            <c:strRef>
              <c:f>'level-7'!$A$2:$A$7</c:f>
              <c:strCache>
                <c:ptCount val="6"/>
                <c:pt idx="0">
                  <c:v>OnePointFive</c:v>
                </c:pt>
                <c:pt idx="1">
                  <c:v>Two</c:v>
                </c:pt>
                <c:pt idx="2">
                  <c:v>TwoPointFive</c:v>
                </c:pt>
                <c:pt idx="3">
                  <c:v>Three</c:v>
                </c:pt>
                <c:pt idx="4">
                  <c:v>ThreePointFive</c:v>
                </c:pt>
                <c:pt idx="5">
                  <c:v>FourPointFive</c:v>
                </c:pt>
              </c:strCache>
            </c:strRef>
          </c:cat>
          <c:val>
            <c:numRef>
              <c:f>'level-7'!$N$2:$N$7</c:f>
              <c:numCache>
                <c:formatCode>General</c:formatCode>
                <c:ptCount val="6"/>
                <c:pt idx="0">
                  <c:v>2</c:v>
                </c:pt>
                <c:pt idx="1">
                  <c:v>0</c:v>
                </c:pt>
                <c:pt idx="2">
                  <c:v>2</c:v>
                </c:pt>
                <c:pt idx="3">
                  <c:v>2</c:v>
                </c:pt>
                <c:pt idx="4">
                  <c:v>4</c:v>
                </c:pt>
                <c:pt idx="5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6A27-40A4-86DB-B6618B76163E}"/>
            </c:ext>
          </c:extLst>
        </c:ser>
        <c:ser>
          <c:idx val="11"/>
          <c:order val="5"/>
          <c:tx>
            <c:strRef>
              <c:f>'level-7'!$M$1</c:f>
              <c:strCache>
                <c:ptCount val="1"/>
                <c:pt idx="0">
                  <c:v>Betaproteobacteria</c:v>
                </c:pt>
              </c:strCache>
            </c:strRef>
          </c:tx>
          <c:spPr>
            <a:solidFill>
              <a:srgbClr val="0070C0"/>
            </a:solidFill>
            <a:ln>
              <a:noFill/>
            </a:ln>
            <a:effectLst/>
          </c:spPr>
          <c:invertIfNegative val="0"/>
          <c:cat>
            <c:strRef>
              <c:f>'level-7'!$A$2:$A$7</c:f>
              <c:strCache>
                <c:ptCount val="6"/>
                <c:pt idx="0">
                  <c:v>OnePointFive</c:v>
                </c:pt>
                <c:pt idx="1">
                  <c:v>Two</c:v>
                </c:pt>
                <c:pt idx="2">
                  <c:v>TwoPointFive</c:v>
                </c:pt>
                <c:pt idx="3">
                  <c:v>Three</c:v>
                </c:pt>
                <c:pt idx="4">
                  <c:v>ThreePointFive</c:v>
                </c:pt>
                <c:pt idx="5">
                  <c:v>FourPointFive</c:v>
                </c:pt>
              </c:strCache>
            </c:strRef>
          </c:cat>
          <c:val>
            <c:numRef>
              <c:f>'level-7'!$M$2:$M$7</c:f>
              <c:numCache>
                <c:formatCode>General</c:formatCode>
                <c:ptCount val="6"/>
                <c:pt idx="0">
                  <c:v>154</c:v>
                </c:pt>
                <c:pt idx="1">
                  <c:v>138</c:v>
                </c:pt>
                <c:pt idx="2">
                  <c:v>386</c:v>
                </c:pt>
                <c:pt idx="3">
                  <c:v>469</c:v>
                </c:pt>
                <c:pt idx="4">
                  <c:v>47</c:v>
                </c:pt>
                <c:pt idx="5">
                  <c:v>23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6A27-40A4-86DB-B6618B76163E}"/>
            </c:ext>
          </c:extLst>
        </c:ser>
        <c:ser>
          <c:idx val="10"/>
          <c:order val="6"/>
          <c:tx>
            <c:strRef>
              <c:f>'level-7'!$L$1</c:f>
              <c:strCache>
                <c:ptCount val="1"/>
                <c:pt idx="0">
                  <c:v>Rhizobium daejeonense</c:v>
                </c:pt>
              </c:strCache>
            </c:strRef>
          </c:tx>
          <c:spPr>
            <a:solidFill>
              <a:srgbClr val="9065E5"/>
            </a:solidFill>
            <a:ln>
              <a:noFill/>
            </a:ln>
            <a:effectLst/>
          </c:spPr>
          <c:invertIfNegative val="0"/>
          <c:cat>
            <c:strRef>
              <c:f>'level-7'!$A$2:$A$7</c:f>
              <c:strCache>
                <c:ptCount val="6"/>
                <c:pt idx="0">
                  <c:v>OnePointFive</c:v>
                </c:pt>
                <c:pt idx="1">
                  <c:v>Two</c:v>
                </c:pt>
                <c:pt idx="2">
                  <c:v>TwoPointFive</c:v>
                </c:pt>
                <c:pt idx="3">
                  <c:v>Three</c:v>
                </c:pt>
                <c:pt idx="4">
                  <c:v>ThreePointFive</c:v>
                </c:pt>
                <c:pt idx="5">
                  <c:v>FourPointFive</c:v>
                </c:pt>
              </c:strCache>
            </c:strRef>
          </c:cat>
          <c:val>
            <c:numRef>
              <c:f>'level-7'!$L$2:$L$7</c:f>
              <c:numCache>
                <c:formatCode>General</c:formatCode>
                <c:ptCount val="6"/>
                <c:pt idx="0">
                  <c:v>0</c:v>
                </c:pt>
                <c:pt idx="1">
                  <c:v>0</c:v>
                </c:pt>
                <c:pt idx="2">
                  <c:v>2</c:v>
                </c:pt>
                <c:pt idx="3">
                  <c:v>10</c:v>
                </c:pt>
                <c:pt idx="4">
                  <c:v>0</c:v>
                </c:pt>
                <c:pt idx="5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6A27-40A4-86DB-B6618B76163E}"/>
            </c:ext>
          </c:extLst>
        </c:ser>
        <c:ser>
          <c:idx val="9"/>
          <c:order val="7"/>
          <c:tx>
            <c:strRef>
              <c:f>'level-7'!$K$1</c:f>
              <c:strCache>
                <c:ptCount val="1"/>
                <c:pt idx="0">
                  <c:v>Bradyrhizobiaceae</c:v>
                </c:pt>
              </c:strCache>
            </c:strRef>
          </c:tx>
          <c:spPr>
            <a:solidFill>
              <a:srgbClr val="6DE5E5"/>
            </a:solidFill>
            <a:ln>
              <a:noFill/>
            </a:ln>
            <a:effectLst/>
          </c:spPr>
          <c:invertIfNegative val="0"/>
          <c:cat>
            <c:strRef>
              <c:f>'level-7'!$A$2:$A$7</c:f>
              <c:strCache>
                <c:ptCount val="6"/>
                <c:pt idx="0">
                  <c:v>OnePointFive</c:v>
                </c:pt>
                <c:pt idx="1">
                  <c:v>Two</c:v>
                </c:pt>
                <c:pt idx="2">
                  <c:v>TwoPointFive</c:v>
                </c:pt>
                <c:pt idx="3">
                  <c:v>Three</c:v>
                </c:pt>
                <c:pt idx="4">
                  <c:v>ThreePointFive</c:v>
                </c:pt>
                <c:pt idx="5">
                  <c:v>FourPointFive</c:v>
                </c:pt>
              </c:strCache>
            </c:strRef>
          </c:cat>
          <c:val>
            <c:numRef>
              <c:f>'level-7'!$K$2:$K$7</c:f>
              <c:numCache>
                <c:formatCode>General</c:formatCode>
                <c:ptCount val="6"/>
                <c:pt idx="0">
                  <c:v>3</c:v>
                </c:pt>
                <c:pt idx="1">
                  <c:v>0</c:v>
                </c:pt>
                <c:pt idx="2">
                  <c:v>18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6A27-40A4-86DB-B6618B76163E}"/>
            </c:ext>
          </c:extLst>
        </c:ser>
        <c:ser>
          <c:idx val="8"/>
          <c:order val="8"/>
          <c:tx>
            <c:strRef>
              <c:f>'level-7'!$J$1</c:f>
              <c:strCache>
                <c:ptCount val="1"/>
                <c:pt idx="0">
                  <c:v>Rhizobiales</c:v>
                </c:pt>
              </c:strCache>
            </c:strRef>
          </c:tx>
          <c:spPr>
            <a:solidFill>
              <a:srgbClr val="43ABEB"/>
            </a:solidFill>
            <a:ln>
              <a:noFill/>
            </a:ln>
            <a:effectLst/>
          </c:spPr>
          <c:invertIfNegative val="0"/>
          <c:cat>
            <c:strRef>
              <c:f>'level-7'!$A$2:$A$7</c:f>
              <c:strCache>
                <c:ptCount val="6"/>
                <c:pt idx="0">
                  <c:v>OnePointFive</c:v>
                </c:pt>
                <c:pt idx="1">
                  <c:v>Two</c:v>
                </c:pt>
                <c:pt idx="2">
                  <c:v>TwoPointFive</c:v>
                </c:pt>
                <c:pt idx="3">
                  <c:v>Three</c:v>
                </c:pt>
                <c:pt idx="4">
                  <c:v>ThreePointFive</c:v>
                </c:pt>
                <c:pt idx="5">
                  <c:v>FourPointFive</c:v>
                </c:pt>
              </c:strCache>
            </c:strRef>
          </c:cat>
          <c:val>
            <c:numRef>
              <c:f>'level-7'!$J$2:$J$7</c:f>
              <c:numCache>
                <c:formatCode>General</c:formatCode>
                <c:ptCount val="6"/>
                <c:pt idx="0">
                  <c:v>0</c:v>
                </c:pt>
                <c:pt idx="1">
                  <c:v>12</c:v>
                </c:pt>
                <c:pt idx="2">
                  <c:v>12</c:v>
                </c:pt>
                <c:pt idx="3">
                  <c:v>18</c:v>
                </c:pt>
                <c:pt idx="4">
                  <c:v>0</c:v>
                </c:pt>
                <c:pt idx="5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6A27-40A4-86DB-B6618B76163E}"/>
            </c:ext>
          </c:extLst>
        </c:ser>
        <c:ser>
          <c:idx val="7"/>
          <c:order val="9"/>
          <c:tx>
            <c:strRef>
              <c:f>'level-7'!$I$1</c:f>
              <c:strCache>
                <c:ptCount val="1"/>
                <c:pt idx="0">
                  <c:v>Alphaproteobacteria</c:v>
                </c:pt>
              </c:strCache>
            </c:strRef>
          </c:tx>
          <c:spPr>
            <a:solidFill>
              <a:srgbClr val="226F92"/>
            </a:solidFill>
            <a:ln>
              <a:noFill/>
            </a:ln>
            <a:effectLst/>
          </c:spPr>
          <c:invertIfNegative val="0"/>
          <c:cat>
            <c:strRef>
              <c:f>'level-7'!$A$2:$A$7</c:f>
              <c:strCache>
                <c:ptCount val="6"/>
                <c:pt idx="0">
                  <c:v>OnePointFive</c:v>
                </c:pt>
                <c:pt idx="1">
                  <c:v>Two</c:v>
                </c:pt>
                <c:pt idx="2">
                  <c:v>TwoPointFive</c:v>
                </c:pt>
                <c:pt idx="3">
                  <c:v>Three</c:v>
                </c:pt>
                <c:pt idx="4">
                  <c:v>ThreePointFive</c:v>
                </c:pt>
                <c:pt idx="5">
                  <c:v>FourPointFive</c:v>
                </c:pt>
              </c:strCache>
            </c:strRef>
          </c:cat>
          <c:val>
            <c:numRef>
              <c:f>'level-7'!$I$2:$I$7</c:f>
              <c:numCache>
                <c:formatCode>General</c:formatCode>
                <c:ptCount val="6"/>
                <c:pt idx="0">
                  <c:v>10870</c:v>
                </c:pt>
                <c:pt idx="1">
                  <c:v>21870</c:v>
                </c:pt>
                <c:pt idx="2">
                  <c:v>40062</c:v>
                </c:pt>
                <c:pt idx="3">
                  <c:v>46247</c:v>
                </c:pt>
                <c:pt idx="4">
                  <c:v>4135</c:v>
                </c:pt>
                <c:pt idx="5">
                  <c:v>1766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6A27-40A4-86DB-B6618B76163E}"/>
            </c:ext>
          </c:extLst>
        </c:ser>
        <c:ser>
          <c:idx val="6"/>
          <c:order val="10"/>
          <c:tx>
            <c:strRef>
              <c:f>'level-7'!$H$1</c:f>
              <c:strCache>
                <c:ptCount val="1"/>
                <c:pt idx="0">
                  <c:v>Proteobacteria</c:v>
                </c:pt>
              </c:strCache>
            </c:strRef>
          </c:tx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'level-7'!$A$2:$A$7</c:f>
              <c:strCache>
                <c:ptCount val="6"/>
                <c:pt idx="0">
                  <c:v>OnePointFive</c:v>
                </c:pt>
                <c:pt idx="1">
                  <c:v>Two</c:v>
                </c:pt>
                <c:pt idx="2">
                  <c:v>TwoPointFive</c:v>
                </c:pt>
                <c:pt idx="3">
                  <c:v>Three</c:v>
                </c:pt>
                <c:pt idx="4">
                  <c:v>ThreePointFive</c:v>
                </c:pt>
                <c:pt idx="5">
                  <c:v>FourPointFive</c:v>
                </c:pt>
              </c:strCache>
            </c:strRef>
          </c:cat>
          <c:val>
            <c:numRef>
              <c:f>'level-7'!$H$2:$H$7</c:f>
              <c:numCache>
                <c:formatCode>General</c:formatCode>
                <c:ptCount val="6"/>
                <c:pt idx="0">
                  <c:v>4817</c:v>
                </c:pt>
                <c:pt idx="1">
                  <c:v>7348</c:v>
                </c:pt>
                <c:pt idx="2">
                  <c:v>17987</c:v>
                </c:pt>
                <c:pt idx="3">
                  <c:v>20107</c:v>
                </c:pt>
                <c:pt idx="4">
                  <c:v>2270</c:v>
                </c:pt>
                <c:pt idx="5">
                  <c:v>604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6A27-40A4-86DB-B6618B76163E}"/>
            </c:ext>
          </c:extLst>
        </c:ser>
        <c:ser>
          <c:idx val="5"/>
          <c:order val="11"/>
          <c:tx>
            <c:strRef>
              <c:f>'level-7'!$G$1</c:f>
              <c:strCache>
                <c:ptCount val="1"/>
                <c:pt idx="0">
                  <c:v>Ruminococcaceae</c:v>
                </c:pt>
              </c:strCache>
            </c:strRef>
          </c:tx>
          <c:spPr>
            <a:solidFill>
              <a:srgbClr val="F2D6AC"/>
            </a:solidFill>
            <a:ln>
              <a:noFill/>
            </a:ln>
            <a:effectLst/>
          </c:spPr>
          <c:invertIfNegative val="0"/>
          <c:cat>
            <c:strRef>
              <c:f>'level-7'!$A$2:$A$7</c:f>
              <c:strCache>
                <c:ptCount val="6"/>
                <c:pt idx="0">
                  <c:v>OnePointFive</c:v>
                </c:pt>
                <c:pt idx="1">
                  <c:v>Two</c:v>
                </c:pt>
                <c:pt idx="2">
                  <c:v>TwoPointFive</c:v>
                </c:pt>
                <c:pt idx="3">
                  <c:v>Three</c:v>
                </c:pt>
                <c:pt idx="4">
                  <c:v>ThreePointFive</c:v>
                </c:pt>
                <c:pt idx="5">
                  <c:v>FourPointFive</c:v>
                </c:pt>
              </c:strCache>
            </c:strRef>
          </c:cat>
          <c:val>
            <c:numRef>
              <c:f>'level-7'!$G$2:$G$7</c:f>
              <c:numCache>
                <c:formatCode>General</c:formatCode>
                <c:ptCount val="6"/>
                <c:pt idx="0">
                  <c:v>0</c:v>
                </c:pt>
                <c:pt idx="1">
                  <c:v>0</c:v>
                </c:pt>
                <c:pt idx="2">
                  <c:v>4</c:v>
                </c:pt>
                <c:pt idx="3">
                  <c:v>9</c:v>
                </c:pt>
                <c:pt idx="4">
                  <c:v>0</c:v>
                </c:pt>
                <c:pt idx="5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B-6A27-40A4-86DB-B6618B76163E}"/>
            </c:ext>
          </c:extLst>
        </c:ser>
        <c:ser>
          <c:idx val="4"/>
          <c:order val="12"/>
          <c:tx>
            <c:strRef>
              <c:f>'level-7'!$F$1</c:f>
              <c:strCache>
                <c:ptCount val="1"/>
                <c:pt idx="0">
                  <c:v>Lachnospiraceae</c:v>
                </c:pt>
              </c:strCache>
            </c:strRef>
          </c:tx>
          <c:spPr>
            <a:solidFill>
              <a:srgbClr val="EFA175"/>
            </a:solidFill>
            <a:ln>
              <a:noFill/>
            </a:ln>
            <a:effectLst/>
          </c:spPr>
          <c:invertIfNegative val="0"/>
          <c:cat>
            <c:strRef>
              <c:f>'level-7'!$A$2:$A$7</c:f>
              <c:strCache>
                <c:ptCount val="6"/>
                <c:pt idx="0">
                  <c:v>OnePointFive</c:v>
                </c:pt>
                <c:pt idx="1">
                  <c:v>Two</c:v>
                </c:pt>
                <c:pt idx="2">
                  <c:v>TwoPointFive</c:v>
                </c:pt>
                <c:pt idx="3">
                  <c:v>Three</c:v>
                </c:pt>
                <c:pt idx="4">
                  <c:v>ThreePointFive</c:v>
                </c:pt>
                <c:pt idx="5">
                  <c:v>FourPointFive</c:v>
                </c:pt>
              </c:strCache>
            </c:strRef>
          </c:cat>
          <c:val>
            <c:numRef>
              <c:f>'level-7'!$F$2:$F$7</c:f>
              <c:numCache>
                <c:formatCode>General</c:formatCode>
                <c:ptCount val="6"/>
                <c:pt idx="0">
                  <c:v>0</c:v>
                </c:pt>
                <c:pt idx="1">
                  <c:v>0</c:v>
                </c:pt>
                <c:pt idx="2">
                  <c:v>34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6A27-40A4-86DB-B6618B76163E}"/>
            </c:ext>
          </c:extLst>
        </c:ser>
        <c:ser>
          <c:idx val="3"/>
          <c:order val="13"/>
          <c:tx>
            <c:strRef>
              <c:f>'level-7'!$E$1</c:f>
              <c:strCache>
                <c:ptCount val="1"/>
                <c:pt idx="0">
                  <c:v>Clostridiales</c:v>
                </c:pt>
              </c:strCache>
            </c:strRef>
          </c:tx>
          <c:spPr>
            <a:solidFill>
              <a:srgbClr val="F65826"/>
            </a:solidFill>
            <a:ln>
              <a:noFill/>
            </a:ln>
            <a:effectLst/>
          </c:spPr>
          <c:invertIfNegative val="0"/>
          <c:cat>
            <c:strRef>
              <c:f>'level-7'!$A$2:$A$7</c:f>
              <c:strCache>
                <c:ptCount val="6"/>
                <c:pt idx="0">
                  <c:v>OnePointFive</c:v>
                </c:pt>
                <c:pt idx="1">
                  <c:v>Two</c:v>
                </c:pt>
                <c:pt idx="2">
                  <c:v>TwoPointFive</c:v>
                </c:pt>
                <c:pt idx="3">
                  <c:v>Three</c:v>
                </c:pt>
                <c:pt idx="4">
                  <c:v>ThreePointFive</c:v>
                </c:pt>
                <c:pt idx="5">
                  <c:v>FourPointFive</c:v>
                </c:pt>
              </c:strCache>
            </c:strRef>
          </c:cat>
          <c:val>
            <c:numRef>
              <c:f>'level-7'!$E$2:$E$7</c:f>
              <c:numCache>
                <c:formatCode>General</c:formatCode>
                <c:ptCount val="6"/>
                <c:pt idx="0">
                  <c:v>0</c:v>
                </c:pt>
                <c:pt idx="1">
                  <c:v>67</c:v>
                </c:pt>
                <c:pt idx="2">
                  <c:v>630</c:v>
                </c:pt>
                <c:pt idx="3">
                  <c:v>450</c:v>
                </c:pt>
                <c:pt idx="4">
                  <c:v>4</c:v>
                </c:pt>
                <c:pt idx="5">
                  <c:v>102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D-6A27-40A4-86DB-B6618B76163E}"/>
            </c:ext>
          </c:extLst>
        </c:ser>
        <c:ser>
          <c:idx val="2"/>
          <c:order val="14"/>
          <c:tx>
            <c:strRef>
              <c:f>'level-7'!$D$1</c:f>
              <c:strCache>
                <c:ptCount val="1"/>
                <c:pt idx="0">
                  <c:v>Firmicutes</c:v>
                </c:pt>
              </c:strCache>
            </c:strRef>
          </c:tx>
          <c:spPr>
            <a:solidFill>
              <a:srgbClr val="C00000"/>
            </a:solidFill>
            <a:ln>
              <a:noFill/>
            </a:ln>
            <a:effectLst/>
          </c:spPr>
          <c:invertIfNegative val="0"/>
          <c:cat>
            <c:strRef>
              <c:f>'level-7'!$A$2:$A$7</c:f>
              <c:strCache>
                <c:ptCount val="6"/>
                <c:pt idx="0">
                  <c:v>OnePointFive</c:v>
                </c:pt>
                <c:pt idx="1">
                  <c:v>Two</c:v>
                </c:pt>
                <c:pt idx="2">
                  <c:v>TwoPointFive</c:v>
                </c:pt>
                <c:pt idx="3">
                  <c:v>Three</c:v>
                </c:pt>
                <c:pt idx="4">
                  <c:v>ThreePointFive</c:v>
                </c:pt>
                <c:pt idx="5">
                  <c:v>FourPointFive</c:v>
                </c:pt>
              </c:strCache>
            </c:strRef>
          </c:cat>
          <c:val>
            <c:numRef>
              <c:f>'level-7'!$D$2:$D$7</c:f>
              <c:numCache>
                <c:formatCode>General</c:formatCode>
                <c:ptCount val="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14</c:v>
                </c:pt>
                <c:pt idx="4">
                  <c:v>0</c:v>
                </c:pt>
                <c:pt idx="5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6A27-40A4-86DB-B6618B76163E}"/>
            </c:ext>
          </c:extLst>
        </c:ser>
        <c:ser>
          <c:idx val="1"/>
          <c:order val="15"/>
          <c:tx>
            <c:strRef>
              <c:f>'level-7'!$C$1</c:f>
              <c:strCache>
                <c:ptCount val="1"/>
                <c:pt idx="0">
                  <c:v>Bacteroidetes</c:v>
                </c:pt>
              </c:strCache>
            </c:strRef>
          </c:tx>
          <c:spPr>
            <a:solidFill>
              <a:srgbClr val="FFFF00"/>
            </a:solidFill>
            <a:ln>
              <a:noFill/>
            </a:ln>
            <a:effectLst/>
          </c:spPr>
          <c:invertIfNegative val="0"/>
          <c:cat>
            <c:strRef>
              <c:f>'level-7'!$A$2:$A$7</c:f>
              <c:strCache>
                <c:ptCount val="6"/>
                <c:pt idx="0">
                  <c:v>OnePointFive</c:v>
                </c:pt>
                <c:pt idx="1">
                  <c:v>Two</c:v>
                </c:pt>
                <c:pt idx="2">
                  <c:v>TwoPointFive</c:v>
                </c:pt>
                <c:pt idx="3">
                  <c:v>Three</c:v>
                </c:pt>
                <c:pt idx="4">
                  <c:v>ThreePointFive</c:v>
                </c:pt>
                <c:pt idx="5">
                  <c:v>FourPointFive</c:v>
                </c:pt>
              </c:strCache>
            </c:strRef>
          </c:cat>
          <c:val>
            <c:numRef>
              <c:f>'level-7'!$C$2:$C$7</c:f>
              <c:numCache>
                <c:formatCode>General</c:formatCode>
                <c:ptCount val="6"/>
                <c:pt idx="0">
                  <c:v>16</c:v>
                </c:pt>
                <c:pt idx="1">
                  <c:v>22</c:v>
                </c:pt>
                <c:pt idx="2">
                  <c:v>188</c:v>
                </c:pt>
                <c:pt idx="3">
                  <c:v>100</c:v>
                </c:pt>
                <c:pt idx="4">
                  <c:v>4</c:v>
                </c:pt>
                <c:pt idx="5">
                  <c:v>14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F-6A27-40A4-86DB-B6618B76163E}"/>
            </c:ext>
          </c:extLst>
        </c:ser>
        <c:ser>
          <c:idx val="0"/>
          <c:order val="16"/>
          <c:tx>
            <c:strRef>
              <c:f>'level-7'!$B$1</c:f>
              <c:strCache>
                <c:ptCount val="1"/>
                <c:pt idx="0">
                  <c:v>Other</c:v>
                </c:pt>
              </c:strCache>
            </c:strRef>
          </c:tx>
          <c:spPr>
            <a:solidFill>
              <a:schemeClr val="bg2">
                <a:lumMod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'level-7'!$A$2:$A$7</c:f>
              <c:strCache>
                <c:ptCount val="6"/>
                <c:pt idx="0">
                  <c:v>OnePointFive</c:v>
                </c:pt>
                <c:pt idx="1">
                  <c:v>Two</c:v>
                </c:pt>
                <c:pt idx="2">
                  <c:v>TwoPointFive</c:v>
                </c:pt>
                <c:pt idx="3">
                  <c:v>Three</c:v>
                </c:pt>
                <c:pt idx="4">
                  <c:v>ThreePointFive</c:v>
                </c:pt>
                <c:pt idx="5">
                  <c:v>FourPointFive</c:v>
                </c:pt>
              </c:strCache>
            </c:strRef>
          </c:cat>
          <c:val>
            <c:numRef>
              <c:f>'level-7'!$B$2:$B$7</c:f>
              <c:numCache>
                <c:formatCode>General</c:formatCode>
                <c:ptCount val="6"/>
                <c:pt idx="0">
                  <c:v>2253</c:v>
                </c:pt>
                <c:pt idx="1">
                  <c:v>12421</c:v>
                </c:pt>
                <c:pt idx="2">
                  <c:v>20124</c:v>
                </c:pt>
                <c:pt idx="3">
                  <c:v>24235</c:v>
                </c:pt>
                <c:pt idx="4">
                  <c:v>4771</c:v>
                </c:pt>
                <c:pt idx="5">
                  <c:v>382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0-6A27-40A4-86DB-B6618B76163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5"/>
        <c:overlap val="100"/>
        <c:serLines>
          <c:spPr>
            <a:ln w="9525" cap="flat" cmpd="sng" algn="ctr">
              <a:solidFill>
                <a:schemeClr val="tx1">
                  <a:lumMod val="35000"/>
                  <a:lumOff val="65000"/>
                </a:schemeClr>
              </a:solidFill>
              <a:round/>
            </a:ln>
            <a:effectLst/>
          </c:spPr>
        </c:serLines>
        <c:axId val="459192288"/>
        <c:axId val="459197536"/>
      </c:barChart>
      <c:catAx>
        <c:axId val="4591922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59197536"/>
        <c:crosses val="autoZero"/>
        <c:auto val="1"/>
        <c:lblAlgn val="ctr"/>
        <c:lblOffset val="100"/>
        <c:noMultiLvlLbl val="0"/>
      </c:catAx>
      <c:valAx>
        <c:axId val="4591975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5919228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2888786123364033"/>
          <c:y val="1.8394165375792672E-2"/>
          <c:w val="0.17111214244331852"/>
          <c:h val="0.9664180866280603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Sea Urchin</a:t>
            </a:r>
            <a:r>
              <a:rPr lang="en-US" baseline="0"/>
              <a:t> Collected by Size &amp; Municipality in Puerto Rico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stacked"/>
        <c:varyColors val="0"/>
        <c:ser>
          <c:idx val="5"/>
          <c:order val="0"/>
          <c:tx>
            <c:strRef>
              <c:f>Collection!$B$1</c:f>
              <c:strCache>
                <c:ptCount val="1"/>
                <c:pt idx="0">
                  <c:v>1.5 in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Collection!$A$2:$A$9</c:f>
              <c:strCache>
                <c:ptCount val="8"/>
                <c:pt idx="0">
                  <c:v>Rincon</c:v>
                </c:pt>
                <c:pt idx="1">
                  <c:v>Ponce</c:v>
                </c:pt>
                <c:pt idx="2">
                  <c:v>Luquillo</c:v>
                </c:pt>
                <c:pt idx="3">
                  <c:v>Isabela</c:v>
                </c:pt>
                <c:pt idx="4">
                  <c:v>Guayama</c:v>
                </c:pt>
                <c:pt idx="5">
                  <c:v>Guanica</c:v>
                </c:pt>
                <c:pt idx="6">
                  <c:v>Culebra</c:v>
                </c:pt>
                <c:pt idx="7">
                  <c:v>Ceiba</c:v>
                </c:pt>
              </c:strCache>
            </c:strRef>
          </c:cat>
          <c:val>
            <c:numRef>
              <c:f>Collection!$B$2:$B$9</c:f>
              <c:numCache>
                <c:formatCode>General</c:formatCode>
                <c:ptCount val="8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0</c:v>
                </c:pt>
                <c:pt idx="7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C3B-4BC4-8836-A350B1520E22}"/>
            </c:ext>
          </c:extLst>
        </c:ser>
        <c:ser>
          <c:idx val="0"/>
          <c:order val="1"/>
          <c:tx>
            <c:strRef>
              <c:f>Collection!$C$1</c:f>
              <c:strCache>
                <c:ptCount val="1"/>
                <c:pt idx="0">
                  <c:v>2 in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Collection!$A$2:$A$9</c:f>
              <c:strCache>
                <c:ptCount val="8"/>
                <c:pt idx="0">
                  <c:v>Rincon</c:v>
                </c:pt>
                <c:pt idx="1">
                  <c:v>Ponce</c:v>
                </c:pt>
                <c:pt idx="2">
                  <c:v>Luquillo</c:v>
                </c:pt>
                <c:pt idx="3">
                  <c:v>Isabela</c:v>
                </c:pt>
                <c:pt idx="4">
                  <c:v>Guayama</c:v>
                </c:pt>
                <c:pt idx="5">
                  <c:v>Guanica</c:v>
                </c:pt>
                <c:pt idx="6">
                  <c:v>Culebra</c:v>
                </c:pt>
                <c:pt idx="7">
                  <c:v>Ceiba</c:v>
                </c:pt>
              </c:strCache>
            </c:strRef>
          </c:cat>
          <c:val>
            <c:numRef>
              <c:f>Collection!$C$2:$C$9</c:f>
              <c:numCache>
                <c:formatCode>General</c:formatCode>
                <c:ptCount val="8"/>
                <c:pt idx="0">
                  <c:v>1</c:v>
                </c:pt>
                <c:pt idx="1">
                  <c:v>1</c:v>
                </c:pt>
                <c:pt idx="2">
                  <c:v>0</c:v>
                </c:pt>
                <c:pt idx="3">
                  <c:v>0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C3B-4BC4-8836-A350B1520E22}"/>
            </c:ext>
          </c:extLst>
        </c:ser>
        <c:ser>
          <c:idx val="1"/>
          <c:order val="2"/>
          <c:tx>
            <c:strRef>
              <c:f>Collection!$D$1</c:f>
              <c:strCache>
                <c:ptCount val="1"/>
                <c:pt idx="0">
                  <c:v>2.5 in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Collection!$A$2:$A$9</c:f>
              <c:strCache>
                <c:ptCount val="8"/>
                <c:pt idx="0">
                  <c:v>Rincon</c:v>
                </c:pt>
                <c:pt idx="1">
                  <c:v>Ponce</c:v>
                </c:pt>
                <c:pt idx="2">
                  <c:v>Luquillo</c:v>
                </c:pt>
                <c:pt idx="3">
                  <c:v>Isabela</c:v>
                </c:pt>
                <c:pt idx="4">
                  <c:v>Guayama</c:v>
                </c:pt>
                <c:pt idx="5">
                  <c:v>Guanica</c:v>
                </c:pt>
                <c:pt idx="6">
                  <c:v>Culebra</c:v>
                </c:pt>
                <c:pt idx="7">
                  <c:v>Ceiba</c:v>
                </c:pt>
              </c:strCache>
            </c:strRef>
          </c:cat>
          <c:val>
            <c:numRef>
              <c:f>Collection!$D$2:$D$9</c:f>
              <c:numCache>
                <c:formatCode>General</c:formatCode>
                <c:ptCount val="8"/>
                <c:pt idx="0">
                  <c:v>2</c:v>
                </c:pt>
                <c:pt idx="1">
                  <c:v>0</c:v>
                </c:pt>
                <c:pt idx="2">
                  <c:v>3</c:v>
                </c:pt>
                <c:pt idx="3">
                  <c:v>1</c:v>
                </c:pt>
                <c:pt idx="4">
                  <c:v>1</c:v>
                </c:pt>
                <c:pt idx="5">
                  <c:v>0</c:v>
                </c:pt>
                <c:pt idx="6">
                  <c:v>0</c:v>
                </c:pt>
                <c:pt idx="7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C3B-4BC4-8836-A350B1520E22}"/>
            </c:ext>
          </c:extLst>
        </c:ser>
        <c:ser>
          <c:idx val="2"/>
          <c:order val="3"/>
          <c:tx>
            <c:strRef>
              <c:f>Collection!$E$1</c:f>
              <c:strCache>
                <c:ptCount val="1"/>
                <c:pt idx="0">
                  <c:v>3 in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Collection!$A$2:$A$9</c:f>
              <c:strCache>
                <c:ptCount val="8"/>
                <c:pt idx="0">
                  <c:v>Rincon</c:v>
                </c:pt>
                <c:pt idx="1">
                  <c:v>Ponce</c:v>
                </c:pt>
                <c:pt idx="2">
                  <c:v>Luquillo</c:v>
                </c:pt>
                <c:pt idx="3">
                  <c:v>Isabela</c:v>
                </c:pt>
                <c:pt idx="4">
                  <c:v>Guayama</c:v>
                </c:pt>
                <c:pt idx="5">
                  <c:v>Guanica</c:v>
                </c:pt>
                <c:pt idx="6">
                  <c:v>Culebra</c:v>
                </c:pt>
                <c:pt idx="7">
                  <c:v>Ceiba</c:v>
                </c:pt>
              </c:strCache>
            </c:strRef>
          </c:cat>
          <c:val>
            <c:numRef>
              <c:f>Collection!$E$2:$E$9</c:f>
              <c:numCache>
                <c:formatCode>General</c:formatCode>
                <c:ptCount val="8"/>
                <c:pt idx="0">
                  <c:v>4</c:v>
                </c:pt>
                <c:pt idx="1">
                  <c:v>3</c:v>
                </c:pt>
                <c:pt idx="2">
                  <c:v>1</c:v>
                </c:pt>
                <c:pt idx="3">
                  <c:v>2</c:v>
                </c:pt>
                <c:pt idx="4">
                  <c:v>0</c:v>
                </c:pt>
                <c:pt idx="5">
                  <c:v>1</c:v>
                </c:pt>
                <c:pt idx="6">
                  <c:v>4</c:v>
                </c:pt>
                <c:pt idx="7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BC3B-4BC4-8836-A350B1520E22}"/>
            </c:ext>
          </c:extLst>
        </c:ser>
        <c:ser>
          <c:idx val="3"/>
          <c:order val="4"/>
          <c:tx>
            <c:strRef>
              <c:f>Collection!$F$1</c:f>
              <c:strCache>
                <c:ptCount val="1"/>
                <c:pt idx="0">
                  <c:v>3.5 in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Collection!$A$2:$A$9</c:f>
              <c:strCache>
                <c:ptCount val="8"/>
                <c:pt idx="0">
                  <c:v>Rincon</c:v>
                </c:pt>
                <c:pt idx="1">
                  <c:v>Ponce</c:v>
                </c:pt>
                <c:pt idx="2">
                  <c:v>Luquillo</c:v>
                </c:pt>
                <c:pt idx="3">
                  <c:v>Isabela</c:v>
                </c:pt>
                <c:pt idx="4">
                  <c:v>Guayama</c:v>
                </c:pt>
                <c:pt idx="5">
                  <c:v>Guanica</c:v>
                </c:pt>
                <c:pt idx="6">
                  <c:v>Culebra</c:v>
                </c:pt>
                <c:pt idx="7">
                  <c:v>Ceiba</c:v>
                </c:pt>
              </c:strCache>
            </c:strRef>
          </c:cat>
          <c:val>
            <c:numRef>
              <c:f>Collection!$F$2:$F$9</c:f>
              <c:numCache>
                <c:formatCode>General</c:formatCode>
                <c:ptCount val="8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2</c:v>
                </c:pt>
                <c:pt idx="7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BC3B-4BC4-8836-A350B1520E22}"/>
            </c:ext>
          </c:extLst>
        </c:ser>
        <c:ser>
          <c:idx val="4"/>
          <c:order val="5"/>
          <c:tx>
            <c:strRef>
              <c:f>Collection!$G$1</c:f>
              <c:strCache>
                <c:ptCount val="1"/>
                <c:pt idx="0">
                  <c:v>4.5 in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Collection!$A$2:$A$9</c:f>
              <c:strCache>
                <c:ptCount val="8"/>
                <c:pt idx="0">
                  <c:v>Rincon</c:v>
                </c:pt>
                <c:pt idx="1">
                  <c:v>Ponce</c:v>
                </c:pt>
                <c:pt idx="2">
                  <c:v>Luquillo</c:v>
                </c:pt>
                <c:pt idx="3">
                  <c:v>Isabela</c:v>
                </c:pt>
                <c:pt idx="4">
                  <c:v>Guayama</c:v>
                </c:pt>
                <c:pt idx="5">
                  <c:v>Guanica</c:v>
                </c:pt>
                <c:pt idx="6">
                  <c:v>Culebra</c:v>
                </c:pt>
                <c:pt idx="7">
                  <c:v>Ceiba</c:v>
                </c:pt>
              </c:strCache>
            </c:strRef>
          </c:cat>
          <c:val>
            <c:numRef>
              <c:f>Collection!$G$2:$G$9</c:f>
              <c:numCache>
                <c:formatCode>General</c:formatCode>
                <c:ptCount val="8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1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BC3B-4BC4-8836-A350B1520E2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473471760"/>
        <c:axId val="473466184"/>
      </c:barChart>
      <c:catAx>
        <c:axId val="47347176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73466184"/>
        <c:crosses val="autoZero"/>
        <c:auto val="1"/>
        <c:lblAlgn val="ctr"/>
        <c:lblOffset val="100"/>
        <c:noMultiLvlLbl val="0"/>
      </c:catAx>
      <c:valAx>
        <c:axId val="47346618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73471760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dTable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FrequencyHistogram!$B$1</c:f>
              <c:strCache>
                <c:ptCount val="1"/>
                <c:pt idx="0">
                  <c:v>Amount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FrequencyHistogram!$A$2:$A$7</c:f>
              <c:strCache>
                <c:ptCount val="6"/>
                <c:pt idx="0">
                  <c:v>1.5 in</c:v>
                </c:pt>
                <c:pt idx="1">
                  <c:v>2 in</c:v>
                </c:pt>
                <c:pt idx="2">
                  <c:v>2.5 in</c:v>
                </c:pt>
                <c:pt idx="3">
                  <c:v>3 in</c:v>
                </c:pt>
                <c:pt idx="4">
                  <c:v>3.5 in</c:v>
                </c:pt>
                <c:pt idx="5">
                  <c:v>4.5 in</c:v>
                </c:pt>
              </c:strCache>
            </c:strRef>
          </c:cat>
          <c:val>
            <c:numRef>
              <c:f>FrequencyHistogram!$B$2:$B$7</c:f>
              <c:numCache>
                <c:formatCode>General</c:formatCode>
                <c:ptCount val="6"/>
                <c:pt idx="0">
                  <c:v>3</c:v>
                </c:pt>
                <c:pt idx="1">
                  <c:v>7</c:v>
                </c:pt>
                <c:pt idx="2">
                  <c:v>11</c:v>
                </c:pt>
                <c:pt idx="3">
                  <c:v>16</c:v>
                </c:pt>
                <c:pt idx="4">
                  <c:v>2</c:v>
                </c:pt>
                <c:pt idx="5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7B2-4FA8-9554-C8537E686D6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23330320"/>
        <c:axId val="423330976"/>
      </c:barChart>
      <c:catAx>
        <c:axId val="4233303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23330976"/>
        <c:crosses val="autoZero"/>
        <c:auto val="1"/>
        <c:lblAlgn val="ctr"/>
        <c:lblOffset val="100"/>
        <c:noMultiLvlLbl val="0"/>
      </c:catAx>
      <c:valAx>
        <c:axId val="4233309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2333032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Sheet2!$B$1</c:f>
              <c:strCache>
                <c:ptCount val="1"/>
                <c:pt idx="0">
                  <c:v>Amount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Sheet2!$A$2:$A$4</c:f>
              <c:strCache>
                <c:ptCount val="3"/>
                <c:pt idx="0">
                  <c:v>Small</c:v>
                </c:pt>
                <c:pt idx="1">
                  <c:v>Medium</c:v>
                </c:pt>
                <c:pt idx="2">
                  <c:v>Large</c:v>
                </c:pt>
              </c:strCache>
            </c:strRef>
          </c:cat>
          <c:val>
            <c:numRef>
              <c:f>Sheet2!$B$2:$B$4</c:f>
              <c:numCache>
                <c:formatCode>General</c:formatCode>
                <c:ptCount val="3"/>
                <c:pt idx="0">
                  <c:v>10</c:v>
                </c:pt>
                <c:pt idx="1">
                  <c:v>27</c:v>
                </c:pt>
                <c:pt idx="2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1DC-4CB7-BB69-F0367A72AA2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14110424"/>
        <c:axId val="414112064"/>
      </c:barChart>
      <c:catAx>
        <c:axId val="4141104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14112064"/>
        <c:crosses val="autoZero"/>
        <c:auto val="1"/>
        <c:lblAlgn val="ctr"/>
        <c:lblOffset val="100"/>
        <c:noMultiLvlLbl val="0"/>
      </c:catAx>
      <c:valAx>
        <c:axId val="4141120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141104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7692866977089554E-2"/>
          <c:y val="2.156352927794138E-2"/>
          <c:w val="0.76083435034804614"/>
          <c:h val="0.89784831623296601"/>
        </c:manualLayout>
      </c:layout>
      <c:barChart>
        <c:barDir val="col"/>
        <c:grouping val="percentStacked"/>
        <c:varyColors val="0"/>
        <c:ser>
          <c:idx val="16"/>
          <c:order val="0"/>
          <c:tx>
            <c:strRef>
              <c:f>'level-7'!$R$1</c:f>
              <c:strCache>
                <c:ptCount val="1"/>
                <c:pt idx="0">
                  <c:v>Candidatus hepatoplasma</c:v>
                </c:pt>
              </c:strCache>
            </c:strRef>
          </c:tx>
          <c:spPr>
            <a:solidFill>
              <a:schemeClr val="accent6">
                <a:lumMod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'level-7'!$A$2:$A$44</c:f>
              <c:strCache>
                <c:ptCount val="43"/>
                <c:pt idx="0">
                  <c:v>A1</c:v>
                </c:pt>
                <c:pt idx="1">
                  <c:v>A2</c:v>
                </c:pt>
                <c:pt idx="2">
                  <c:v>A3</c:v>
                </c:pt>
                <c:pt idx="3">
                  <c:v>A4</c:v>
                </c:pt>
                <c:pt idx="4">
                  <c:v>A5</c:v>
                </c:pt>
                <c:pt idx="5">
                  <c:v>A6</c:v>
                </c:pt>
                <c:pt idx="6">
                  <c:v>A7</c:v>
                </c:pt>
                <c:pt idx="7">
                  <c:v>A8</c:v>
                </c:pt>
                <c:pt idx="8">
                  <c:v>A9</c:v>
                </c:pt>
                <c:pt idx="9">
                  <c:v>A10</c:v>
                </c:pt>
                <c:pt idx="10">
                  <c:v>B1</c:v>
                </c:pt>
                <c:pt idx="11">
                  <c:v>B2</c:v>
                </c:pt>
                <c:pt idx="12">
                  <c:v>B3</c:v>
                </c:pt>
                <c:pt idx="13">
                  <c:v>C1</c:v>
                </c:pt>
                <c:pt idx="14">
                  <c:v>C2</c:v>
                </c:pt>
                <c:pt idx="15">
                  <c:v>C3</c:v>
                </c:pt>
                <c:pt idx="16">
                  <c:v>C4</c:v>
                </c:pt>
                <c:pt idx="17">
                  <c:v>C5</c:v>
                </c:pt>
                <c:pt idx="18">
                  <c:v>D1</c:v>
                </c:pt>
                <c:pt idx="19">
                  <c:v>D2</c:v>
                </c:pt>
                <c:pt idx="20">
                  <c:v>D3</c:v>
                </c:pt>
                <c:pt idx="21">
                  <c:v>D4</c:v>
                </c:pt>
                <c:pt idx="22">
                  <c:v>D5</c:v>
                </c:pt>
                <c:pt idx="23">
                  <c:v>E1</c:v>
                </c:pt>
                <c:pt idx="24">
                  <c:v>E2</c:v>
                </c:pt>
                <c:pt idx="25">
                  <c:v>E3</c:v>
                </c:pt>
                <c:pt idx="26">
                  <c:v>E4</c:v>
                </c:pt>
                <c:pt idx="27">
                  <c:v>E6</c:v>
                </c:pt>
                <c:pt idx="28">
                  <c:v>E7</c:v>
                </c:pt>
                <c:pt idx="29">
                  <c:v>F1</c:v>
                </c:pt>
                <c:pt idx="30">
                  <c:v>F2</c:v>
                </c:pt>
                <c:pt idx="31">
                  <c:v>G1</c:v>
                </c:pt>
                <c:pt idx="32">
                  <c:v>G2</c:v>
                </c:pt>
                <c:pt idx="33">
                  <c:v>G3</c:v>
                </c:pt>
                <c:pt idx="34">
                  <c:v>G4</c:v>
                </c:pt>
                <c:pt idx="35">
                  <c:v>G5</c:v>
                </c:pt>
                <c:pt idx="36">
                  <c:v>G6</c:v>
                </c:pt>
                <c:pt idx="37">
                  <c:v>G7</c:v>
                </c:pt>
                <c:pt idx="38">
                  <c:v>G8</c:v>
                </c:pt>
                <c:pt idx="39">
                  <c:v>G9</c:v>
                </c:pt>
                <c:pt idx="40">
                  <c:v>H1</c:v>
                </c:pt>
                <c:pt idx="41">
                  <c:v>H2</c:v>
                </c:pt>
                <c:pt idx="42">
                  <c:v>H3</c:v>
                </c:pt>
              </c:strCache>
            </c:strRef>
          </c:cat>
          <c:val>
            <c:numRef>
              <c:f>'level-7'!$R$2:$R$44</c:f>
              <c:numCache>
                <c:formatCode>General</c:formatCode>
                <c:ptCount val="43"/>
                <c:pt idx="0">
                  <c:v>1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4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4</c:v>
                </c:pt>
                <c:pt idx="27">
                  <c:v>3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4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2</c:v>
                </c:pt>
                <c:pt idx="4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4F4-42BF-9A0F-5BD85767890B}"/>
            </c:ext>
          </c:extLst>
        </c:ser>
        <c:ser>
          <c:idx val="15"/>
          <c:order val="1"/>
          <c:tx>
            <c:strRef>
              <c:f>'level-7'!$Q$1</c:f>
              <c:strCache>
                <c:ptCount val="1"/>
                <c:pt idx="0">
                  <c:v>Gammaproteobacteria</c:v>
                </c:pt>
              </c:strCache>
            </c:strRef>
          </c:tx>
          <c:spPr>
            <a:solidFill>
              <a:srgbClr val="A5A1F9"/>
            </a:solidFill>
            <a:ln>
              <a:noFill/>
            </a:ln>
            <a:effectLst/>
          </c:spPr>
          <c:invertIfNegative val="0"/>
          <c:cat>
            <c:strRef>
              <c:f>'level-7'!$A$2:$A$44</c:f>
              <c:strCache>
                <c:ptCount val="43"/>
                <c:pt idx="0">
                  <c:v>A1</c:v>
                </c:pt>
                <c:pt idx="1">
                  <c:v>A2</c:v>
                </c:pt>
                <c:pt idx="2">
                  <c:v>A3</c:v>
                </c:pt>
                <c:pt idx="3">
                  <c:v>A4</c:v>
                </c:pt>
                <c:pt idx="4">
                  <c:v>A5</c:v>
                </c:pt>
                <c:pt idx="5">
                  <c:v>A6</c:v>
                </c:pt>
                <c:pt idx="6">
                  <c:v>A7</c:v>
                </c:pt>
                <c:pt idx="7">
                  <c:v>A8</c:v>
                </c:pt>
                <c:pt idx="8">
                  <c:v>A9</c:v>
                </c:pt>
                <c:pt idx="9">
                  <c:v>A10</c:v>
                </c:pt>
                <c:pt idx="10">
                  <c:v>B1</c:v>
                </c:pt>
                <c:pt idx="11">
                  <c:v>B2</c:v>
                </c:pt>
                <c:pt idx="12">
                  <c:v>B3</c:v>
                </c:pt>
                <c:pt idx="13">
                  <c:v>C1</c:v>
                </c:pt>
                <c:pt idx="14">
                  <c:v>C2</c:v>
                </c:pt>
                <c:pt idx="15">
                  <c:v>C3</c:v>
                </c:pt>
                <c:pt idx="16">
                  <c:v>C4</c:v>
                </c:pt>
                <c:pt idx="17">
                  <c:v>C5</c:v>
                </c:pt>
                <c:pt idx="18">
                  <c:v>D1</c:v>
                </c:pt>
                <c:pt idx="19">
                  <c:v>D2</c:v>
                </c:pt>
                <c:pt idx="20">
                  <c:v>D3</c:v>
                </c:pt>
                <c:pt idx="21">
                  <c:v>D4</c:v>
                </c:pt>
                <c:pt idx="22">
                  <c:v>D5</c:v>
                </c:pt>
                <c:pt idx="23">
                  <c:v>E1</c:v>
                </c:pt>
                <c:pt idx="24">
                  <c:v>E2</c:v>
                </c:pt>
                <c:pt idx="25">
                  <c:v>E3</c:v>
                </c:pt>
                <c:pt idx="26">
                  <c:v>E4</c:v>
                </c:pt>
                <c:pt idx="27">
                  <c:v>E6</c:v>
                </c:pt>
                <c:pt idx="28">
                  <c:v>E7</c:v>
                </c:pt>
                <c:pt idx="29">
                  <c:v>F1</c:v>
                </c:pt>
                <c:pt idx="30">
                  <c:v>F2</c:v>
                </c:pt>
                <c:pt idx="31">
                  <c:v>G1</c:v>
                </c:pt>
                <c:pt idx="32">
                  <c:v>G2</c:v>
                </c:pt>
                <c:pt idx="33">
                  <c:v>G3</c:v>
                </c:pt>
                <c:pt idx="34">
                  <c:v>G4</c:v>
                </c:pt>
                <c:pt idx="35">
                  <c:v>G5</c:v>
                </c:pt>
                <c:pt idx="36">
                  <c:v>G6</c:v>
                </c:pt>
                <c:pt idx="37">
                  <c:v>G7</c:v>
                </c:pt>
                <c:pt idx="38">
                  <c:v>G8</c:v>
                </c:pt>
                <c:pt idx="39">
                  <c:v>G9</c:v>
                </c:pt>
                <c:pt idx="40">
                  <c:v>H1</c:v>
                </c:pt>
                <c:pt idx="41">
                  <c:v>H2</c:v>
                </c:pt>
                <c:pt idx="42">
                  <c:v>H3</c:v>
                </c:pt>
              </c:strCache>
            </c:strRef>
          </c:cat>
          <c:val>
            <c:numRef>
              <c:f>'level-7'!$Q$2:$Q$44</c:f>
              <c:numCache>
                <c:formatCode>General</c:formatCode>
                <c:ptCount val="43"/>
                <c:pt idx="0">
                  <c:v>0</c:v>
                </c:pt>
                <c:pt idx="1">
                  <c:v>2</c:v>
                </c:pt>
                <c:pt idx="2">
                  <c:v>0</c:v>
                </c:pt>
                <c:pt idx="3">
                  <c:v>107</c:v>
                </c:pt>
                <c:pt idx="4">
                  <c:v>0</c:v>
                </c:pt>
                <c:pt idx="5">
                  <c:v>2</c:v>
                </c:pt>
                <c:pt idx="6">
                  <c:v>0</c:v>
                </c:pt>
                <c:pt idx="7">
                  <c:v>14</c:v>
                </c:pt>
                <c:pt idx="8">
                  <c:v>6</c:v>
                </c:pt>
                <c:pt idx="9">
                  <c:v>31</c:v>
                </c:pt>
                <c:pt idx="10">
                  <c:v>0</c:v>
                </c:pt>
                <c:pt idx="11">
                  <c:v>16</c:v>
                </c:pt>
                <c:pt idx="12">
                  <c:v>19</c:v>
                </c:pt>
                <c:pt idx="13">
                  <c:v>19</c:v>
                </c:pt>
                <c:pt idx="14">
                  <c:v>0</c:v>
                </c:pt>
                <c:pt idx="15">
                  <c:v>6</c:v>
                </c:pt>
                <c:pt idx="16">
                  <c:v>12</c:v>
                </c:pt>
                <c:pt idx="17">
                  <c:v>32</c:v>
                </c:pt>
                <c:pt idx="18">
                  <c:v>59</c:v>
                </c:pt>
                <c:pt idx="19">
                  <c:v>258</c:v>
                </c:pt>
                <c:pt idx="20">
                  <c:v>4</c:v>
                </c:pt>
                <c:pt idx="21">
                  <c:v>0</c:v>
                </c:pt>
                <c:pt idx="22">
                  <c:v>6</c:v>
                </c:pt>
                <c:pt idx="23">
                  <c:v>14</c:v>
                </c:pt>
                <c:pt idx="24">
                  <c:v>36</c:v>
                </c:pt>
                <c:pt idx="25">
                  <c:v>2</c:v>
                </c:pt>
                <c:pt idx="26">
                  <c:v>12</c:v>
                </c:pt>
                <c:pt idx="27">
                  <c:v>0</c:v>
                </c:pt>
                <c:pt idx="28">
                  <c:v>0</c:v>
                </c:pt>
                <c:pt idx="29">
                  <c:v>5</c:v>
                </c:pt>
                <c:pt idx="30">
                  <c:v>0</c:v>
                </c:pt>
                <c:pt idx="31">
                  <c:v>18</c:v>
                </c:pt>
                <c:pt idx="32">
                  <c:v>72</c:v>
                </c:pt>
                <c:pt idx="33">
                  <c:v>121</c:v>
                </c:pt>
                <c:pt idx="34">
                  <c:v>4</c:v>
                </c:pt>
                <c:pt idx="35">
                  <c:v>5</c:v>
                </c:pt>
                <c:pt idx="36">
                  <c:v>18</c:v>
                </c:pt>
                <c:pt idx="37">
                  <c:v>3</c:v>
                </c:pt>
                <c:pt idx="38">
                  <c:v>3</c:v>
                </c:pt>
                <c:pt idx="39">
                  <c:v>2</c:v>
                </c:pt>
                <c:pt idx="40">
                  <c:v>2</c:v>
                </c:pt>
                <c:pt idx="41">
                  <c:v>4</c:v>
                </c:pt>
                <c:pt idx="42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4F4-42BF-9A0F-5BD85767890B}"/>
            </c:ext>
          </c:extLst>
        </c:ser>
        <c:ser>
          <c:idx val="14"/>
          <c:order val="2"/>
          <c:tx>
            <c:strRef>
              <c:f>'level-7'!$P$1</c:f>
              <c:strCache>
                <c:ptCount val="1"/>
                <c:pt idx="0">
                  <c:v>Helicobacteraceae</c:v>
                </c:pt>
              </c:strCache>
            </c:strRef>
          </c:tx>
          <c:spPr>
            <a:solidFill>
              <a:srgbClr val="E5D7FD"/>
            </a:solidFill>
            <a:ln>
              <a:noFill/>
            </a:ln>
            <a:effectLst/>
          </c:spPr>
          <c:invertIfNegative val="0"/>
          <c:cat>
            <c:strRef>
              <c:f>'level-7'!$A$2:$A$44</c:f>
              <c:strCache>
                <c:ptCount val="43"/>
                <c:pt idx="0">
                  <c:v>A1</c:v>
                </c:pt>
                <c:pt idx="1">
                  <c:v>A2</c:v>
                </c:pt>
                <c:pt idx="2">
                  <c:v>A3</c:v>
                </c:pt>
                <c:pt idx="3">
                  <c:v>A4</c:v>
                </c:pt>
                <c:pt idx="4">
                  <c:v>A5</c:v>
                </c:pt>
                <c:pt idx="5">
                  <c:v>A6</c:v>
                </c:pt>
                <c:pt idx="6">
                  <c:v>A7</c:v>
                </c:pt>
                <c:pt idx="7">
                  <c:v>A8</c:v>
                </c:pt>
                <c:pt idx="8">
                  <c:v>A9</c:v>
                </c:pt>
                <c:pt idx="9">
                  <c:v>A10</c:v>
                </c:pt>
                <c:pt idx="10">
                  <c:v>B1</c:v>
                </c:pt>
                <c:pt idx="11">
                  <c:v>B2</c:v>
                </c:pt>
                <c:pt idx="12">
                  <c:v>B3</c:v>
                </c:pt>
                <c:pt idx="13">
                  <c:v>C1</c:v>
                </c:pt>
                <c:pt idx="14">
                  <c:v>C2</c:v>
                </c:pt>
                <c:pt idx="15">
                  <c:v>C3</c:v>
                </c:pt>
                <c:pt idx="16">
                  <c:v>C4</c:v>
                </c:pt>
                <c:pt idx="17">
                  <c:v>C5</c:v>
                </c:pt>
                <c:pt idx="18">
                  <c:v>D1</c:v>
                </c:pt>
                <c:pt idx="19">
                  <c:v>D2</c:v>
                </c:pt>
                <c:pt idx="20">
                  <c:v>D3</c:v>
                </c:pt>
                <c:pt idx="21">
                  <c:v>D4</c:v>
                </c:pt>
                <c:pt idx="22">
                  <c:v>D5</c:v>
                </c:pt>
                <c:pt idx="23">
                  <c:v>E1</c:v>
                </c:pt>
                <c:pt idx="24">
                  <c:v>E2</c:v>
                </c:pt>
                <c:pt idx="25">
                  <c:v>E3</c:v>
                </c:pt>
                <c:pt idx="26">
                  <c:v>E4</c:v>
                </c:pt>
                <c:pt idx="27">
                  <c:v>E6</c:v>
                </c:pt>
                <c:pt idx="28">
                  <c:v>E7</c:v>
                </c:pt>
                <c:pt idx="29">
                  <c:v>F1</c:v>
                </c:pt>
                <c:pt idx="30">
                  <c:v>F2</c:v>
                </c:pt>
                <c:pt idx="31">
                  <c:v>G1</c:v>
                </c:pt>
                <c:pt idx="32">
                  <c:v>G2</c:v>
                </c:pt>
                <c:pt idx="33">
                  <c:v>G3</c:v>
                </c:pt>
                <c:pt idx="34">
                  <c:v>G4</c:v>
                </c:pt>
                <c:pt idx="35">
                  <c:v>G5</c:v>
                </c:pt>
                <c:pt idx="36">
                  <c:v>G6</c:v>
                </c:pt>
                <c:pt idx="37">
                  <c:v>G7</c:v>
                </c:pt>
                <c:pt idx="38">
                  <c:v>G8</c:v>
                </c:pt>
                <c:pt idx="39">
                  <c:v>G9</c:v>
                </c:pt>
                <c:pt idx="40">
                  <c:v>H1</c:v>
                </c:pt>
                <c:pt idx="41">
                  <c:v>H2</c:v>
                </c:pt>
                <c:pt idx="42">
                  <c:v>H3</c:v>
                </c:pt>
              </c:strCache>
            </c:strRef>
          </c:cat>
          <c:val>
            <c:numRef>
              <c:f>'level-7'!$P$2:$P$44</c:f>
              <c:numCache>
                <c:formatCode>General</c:formatCode>
                <c:ptCount val="43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16</c:v>
                </c:pt>
                <c:pt idx="33">
                  <c:v>0</c:v>
                </c:pt>
                <c:pt idx="34">
                  <c:v>0</c:v>
                </c:pt>
                <c:pt idx="35">
                  <c:v>11</c:v>
                </c:pt>
                <c:pt idx="36">
                  <c:v>11</c:v>
                </c:pt>
                <c:pt idx="37">
                  <c:v>0</c:v>
                </c:pt>
                <c:pt idx="38">
                  <c:v>4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4F4-42BF-9A0F-5BD85767890B}"/>
            </c:ext>
          </c:extLst>
        </c:ser>
        <c:ser>
          <c:idx val="13"/>
          <c:order val="3"/>
          <c:tx>
            <c:strRef>
              <c:f>'level-7'!$O$1</c:f>
              <c:strCache>
                <c:ptCount val="1"/>
                <c:pt idx="0">
                  <c:v>Epsilonproteobacteria</c:v>
                </c:pt>
              </c:strCache>
            </c:strRef>
          </c:tx>
          <c:spPr>
            <a:solidFill>
              <a:srgbClr val="4055EE"/>
            </a:solidFill>
            <a:ln>
              <a:noFill/>
            </a:ln>
            <a:effectLst/>
          </c:spPr>
          <c:invertIfNegative val="0"/>
          <c:cat>
            <c:strRef>
              <c:f>'level-7'!$A$2:$A$44</c:f>
              <c:strCache>
                <c:ptCount val="43"/>
                <c:pt idx="0">
                  <c:v>A1</c:v>
                </c:pt>
                <c:pt idx="1">
                  <c:v>A2</c:v>
                </c:pt>
                <c:pt idx="2">
                  <c:v>A3</c:v>
                </c:pt>
                <c:pt idx="3">
                  <c:v>A4</c:v>
                </c:pt>
                <c:pt idx="4">
                  <c:v>A5</c:v>
                </c:pt>
                <c:pt idx="5">
                  <c:v>A6</c:v>
                </c:pt>
                <c:pt idx="6">
                  <c:v>A7</c:v>
                </c:pt>
                <c:pt idx="7">
                  <c:v>A8</c:v>
                </c:pt>
                <c:pt idx="8">
                  <c:v>A9</c:v>
                </c:pt>
                <c:pt idx="9">
                  <c:v>A10</c:v>
                </c:pt>
                <c:pt idx="10">
                  <c:v>B1</c:v>
                </c:pt>
                <c:pt idx="11">
                  <c:v>B2</c:v>
                </c:pt>
                <c:pt idx="12">
                  <c:v>B3</c:v>
                </c:pt>
                <c:pt idx="13">
                  <c:v>C1</c:v>
                </c:pt>
                <c:pt idx="14">
                  <c:v>C2</c:v>
                </c:pt>
                <c:pt idx="15">
                  <c:v>C3</c:v>
                </c:pt>
                <c:pt idx="16">
                  <c:v>C4</c:v>
                </c:pt>
                <c:pt idx="17">
                  <c:v>C5</c:v>
                </c:pt>
                <c:pt idx="18">
                  <c:v>D1</c:v>
                </c:pt>
                <c:pt idx="19">
                  <c:v>D2</c:v>
                </c:pt>
                <c:pt idx="20">
                  <c:v>D3</c:v>
                </c:pt>
                <c:pt idx="21">
                  <c:v>D4</c:v>
                </c:pt>
                <c:pt idx="22">
                  <c:v>D5</c:v>
                </c:pt>
                <c:pt idx="23">
                  <c:v>E1</c:v>
                </c:pt>
                <c:pt idx="24">
                  <c:v>E2</c:v>
                </c:pt>
                <c:pt idx="25">
                  <c:v>E3</c:v>
                </c:pt>
                <c:pt idx="26">
                  <c:v>E4</c:v>
                </c:pt>
                <c:pt idx="27">
                  <c:v>E6</c:v>
                </c:pt>
                <c:pt idx="28">
                  <c:v>E7</c:v>
                </c:pt>
                <c:pt idx="29">
                  <c:v>F1</c:v>
                </c:pt>
                <c:pt idx="30">
                  <c:v>F2</c:v>
                </c:pt>
                <c:pt idx="31">
                  <c:v>G1</c:v>
                </c:pt>
                <c:pt idx="32">
                  <c:v>G2</c:v>
                </c:pt>
                <c:pt idx="33">
                  <c:v>G3</c:v>
                </c:pt>
                <c:pt idx="34">
                  <c:v>G4</c:v>
                </c:pt>
                <c:pt idx="35">
                  <c:v>G5</c:v>
                </c:pt>
                <c:pt idx="36">
                  <c:v>G6</c:v>
                </c:pt>
                <c:pt idx="37">
                  <c:v>G7</c:v>
                </c:pt>
                <c:pt idx="38">
                  <c:v>G8</c:v>
                </c:pt>
                <c:pt idx="39">
                  <c:v>G9</c:v>
                </c:pt>
                <c:pt idx="40">
                  <c:v>H1</c:v>
                </c:pt>
                <c:pt idx="41">
                  <c:v>H2</c:v>
                </c:pt>
                <c:pt idx="42">
                  <c:v>H3</c:v>
                </c:pt>
              </c:strCache>
            </c:strRef>
          </c:cat>
          <c:val>
            <c:numRef>
              <c:f>'level-7'!$O$2:$O$44</c:f>
              <c:numCache>
                <c:formatCode>General</c:formatCode>
                <c:ptCount val="43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31</c:v>
                </c:pt>
                <c:pt idx="33">
                  <c:v>0</c:v>
                </c:pt>
                <c:pt idx="34">
                  <c:v>0</c:v>
                </c:pt>
                <c:pt idx="35">
                  <c:v>9</c:v>
                </c:pt>
                <c:pt idx="36">
                  <c:v>14</c:v>
                </c:pt>
                <c:pt idx="37">
                  <c:v>0</c:v>
                </c:pt>
                <c:pt idx="38">
                  <c:v>2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04F4-42BF-9A0F-5BD85767890B}"/>
            </c:ext>
          </c:extLst>
        </c:ser>
        <c:ser>
          <c:idx val="12"/>
          <c:order val="4"/>
          <c:tx>
            <c:strRef>
              <c:f>'level-7'!$N$1</c:f>
              <c:strCache>
                <c:ptCount val="1"/>
                <c:pt idx="0">
                  <c:v>Alcaligenaceae</c:v>
                </c:pt>
              </c:strCache>
            </c:strRef>
          </c:tx>
          <c:spPr>
            <a:solidFill>
              <a:srgbClr val="A27BF1"/>
            </a:solidFill>
            <a:ln>
              <a:noFill/>
            </a:ln>
            <a:effectLst/>
          </c:spPr>
          <c:invertIfNegative val="0"/>
          <c:cat>
            <c:strRef>
              <c:f>'level-7'!$A$2:$A$44</c:f>
              <c:strCache>
                <c:ptCount val="43"/>
                <c:pt idx="0">
                  <c:v>A1</c:v>
                </c:pt>
                <c:pt idx="1">
                  <c:v>A2</c:v>
                </c:pt>
                <c:pt idx="2">
                  <c:v>A3</c:v>
                </c:pt>
                <c:pt idx="3">
                  <c:v>A4</c:v>
                </c:pt>
                <c:pt idx="4">
                  <c:v>A5</c:v>
                </c:pt>
                <c:pt idx="5">
                  <c:v>A6</c:v>
                </c:pt>
                <c:pt idx="6">
                  <c:v>A7</c:v>
                </c:pt>
                <c:pt idx="7">
                  <c:v>A8</c:v>
                </c:pt>
                <c:pt idx="8">
                  <c:v>A9</c:v>
                </c:pt>
                <c:pt idx="9">
                  <c:v>A10</c:v>
                </c:pt>
                <c:pt idx="10">
                  <c:v>B1</c:v>
                </c:pt>
                <c:pt idx="11">
                  <c:v>B2</c:v>
                </c:pt>
                <c:pt idx="12">
                  <c:v>B3</c:v>
                </c:pt>
                <c:pt idx="13">
                  <c:v>C1</c:v>
                </c:pt>
                <c:pt idx="14">
                  <c:v>C2</c:v>
                </c:pt>
                <c:pt idx="15">
                  <c:v>C3</c:v>
                </c:pt>
                <c:pt idx="16">
                  <c:v>C4</c:v>
                </c:pt>
                <c:pt idx="17">
                  <c:v>C5</c:v>
                </c:pt>
                <c:pt idx="18">
                  <c:v>D1</c:v>
                </c:pt>
                <c:pt idx="19">
                  <c:v>D2</c:v>
                </c:pt>
                <c:pt idx="20">
                  <c:v>D3</c:v>
                </c:pt>
                <c:pt idx="21">
                  <c:v>D4</c:v>
                </c:pt>
                <c:pt idx="22">
                  <c:v>D5</c:v>
                </c:pt>
                <c:pt idx="23">
                  <c:v>E1</c:v>
                </c:pt>
                <c:pt idx="24">
                  <c:v>E2</c:v>
                </c:pt>
                <c:pt idx="25">
                  <c:v>E3</c:v>
                </c:pt>
                <c:pt idx="26">
                  <c:v>E4</c:v>
                </c:pt>
                <c:pt idx="27">
                  <c:v>E6</c:v>
                </c:pt>
                <c:pt idx="28">
                  <c:v>E7</c:v>
                </c:pt>
                <c:pt idx="29">
                  <c:v>F1</c:v>
                </c:pt>
                <c:pt idx="30">
                  <c:v>F2</c:v>
                </c:pt>
                <c:pt idx="31">
                  <c:v>G1</c:v>
                </c:pt>
                <c:pt idx="32">
                  <c:v>G2</c:v>
                </c:pt>
                <c:pt idx="33">
                  <c:v>G3</c:v>
                </c:pt>
                <c:pt idx="34">
                  <c:v>G4</c:v>
                </c:pt>
                <c:pt idx="35">
                  <c:v>G5</c:v>
                </c:pt>
                <c:pt idx="36">
                  <c:v>G6</c:v>
                </c:pt>
                <c:pt idx="37">
                  <c:v>G7</c:v>
                </c:pt>
                <c:pt idx="38">
                  <c:v>G8</c:v>
                </c:pt>
                <c:pt idx="39">
                  <c:v>G9</c:v>
                </c:pt>
                <c:pt idx="40">
                  <c:v>H1</c:v>
                </c:pt>
                <c:pt idx="41">
                  <c:v>H2</c:v>
                </c:pt>
                <c:pt idx="42">
                  <c:v>H3</c:v>
                </c:pt>
              </c:strCache>
            </c:strRef>
          </c:cat>
          <c:val>
            <c:numRef>
              <c:f>'level-7'!$N$2:$N$44</c:f>
              <c:numCache>
                <c:formatCode>General</c:formatCode>
                <c:ptCount val="43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2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2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2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2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2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04F4-42BF-9A0F-5BD85767890B}"/>
            </c:ext>
          </c:extLst>
        </c:ser>
        <c:ser>
          <c:idx val="11"/>
          <c:order val="5"/>
          <c:tx>
            <c:strRef>
              <c:f>'level-7'!$M$1</c:f>
              <c:strCache>
                <c:ptCount val="1"/>
                <c:pt idx="0">
                  <c:v>Betaproteobacteria</c:v>
                </c:pt>
              </c:strCache>
            </c:strRef>
          </c:tx>
          <c:spPr>
            <a:solidFill>
              <a:srgbClr val="0070C0"/>
            </a:solidFill>
            <a:ln>
              <a:noFill/>
            </a:ln>
            <a:effectLst/>
          </c:spPr>
          <c:invertIfNegative val="0"/>
          <c:cat>
            <c:strRef>
              <c:f>'level-7'!$A$2:$A$44</c:f>
              <c:strCache>
                <c:ptCount val="43"/>
                <c:pt idx="0">
                  <c:v>A1</c:v>
                </c:pt>
                <c:pt idx="1">
                  <c:v>A2</c:v>
                </c:pt>
                <c:pt idx="2">
                  <c:v>A3</c:v>
                </c:pt>
                <c:pt idx="3">
                  <c:v>A4</c:v>
                </c:pt>
                <c:pt idx="4">
                  <c:v>A5</c:v>
                </c:pt>
                <c:pt idx="5">
                  <c:v>A6</c:v>
                </c:pt>
                <c:pt idx="6">
                  <c:v>A7</c:v>
                </c:pt>
                <c:pt idx="7">
                  <c:v>A8</c:v>
                </c:pt>
                <c:pt idx="8">
                  <c:v>A9</c:v>
                </c:pt>
                <c:pt idx="9">
                  <c:v>A10</c:v>
                </c:pt>
                <c:pt idx="10">
                  <c:v>B1</c:v>
                </c:pt>
                <c:pt idx="11">
                  <c:v>B2</c:v>
                </c:pt>
                <c:pt idx="12">
                  <c:v>B3</c:v>
                </c:pt>
                <c:pt idx="13">
                  <c:v>C1</c:v>
                </c:pt>
                <c:pt idx="14">
                  <c:v>C2</c:v>
                </c:pt>
                <c:pt idx="15">
                  <c:v>C3</c:v>
                </c:pt>
                <c:pt idx="16">
                  <c:v>C4</c:v>
                </c:pt>
                <c:pt idx="17">
                  <c:v>C5</c:v>
                </c:pt>
                <c:pt idx="18">
                  <c:v>D1</c:v>
                </c:pt>
                <c:pt idx="19">
                  <c:v>D2</c:v>
                </c:pt>
                <c:pt idx="20">
                  <c:v>D3</c:v>
                </c:pt>
                <c:pt idx="21">
                  <c:v>D4</c:v>
                </c:pt>
                <c:pt idx="22">
                  <c:v>D5</c:v>
                </c:pt>
                <c:pt idx="23">
                  <c:v>E1</c:v>
                </c:pt>
                <c:pt idx="24">
                  <c:v>E2</c:v>
                </c:pt>
                <c:pt idx="25">
                  <c:v>E3</c:v>
                </c:pt>
                <c:pt idx="26">
                  <c:v>E4</c:v>
                </c:pt>
                <c:pt idx="27">
                  <c:v>E6</c:v>
                </c:pt>
                <c:pt idx="28">
                  <c:v>E7</c:v>
                </c:pt>
                <c:pt idx="29">
                  <c:v>F1</c:v>
                </c:pt>
                <c:pt idx="30">
                  <c:v>F2</c:v>
                </c:pt>
                <c:pt idx="31">
                  <c:v>G1</c:v>
                </c:pt>
                <c:pt idx="32">
                  <c:v>G2</c:v>
                </c:pt>
                <c:pt idx="33">
                  <c:v>G3</c:v>
                </c:pt>
                <c:pt idx="34">
                  <c:v>G4</c:v>
                </c:pt>
                <c:pt idx="35">
                  <c:v>G5</c:v>
                </c:pt>
                <c:pt idx="36">
                  <c:v>G6</c:v>
                </c:pt>
                <c:pt idx="37">
                  <c:v>G7</c:v>
                </c:pt>
                <c:pt idx="38">
                  <c:v>G8</c:v>
                </c:pt>
                <c:pt idx="39">
                  <c:v>G9</c:v>
                </c:pt>
                <c:pt idx="40">
                  <c:v>H1</c:v>
                </c:pt>
                <c:pt idx="41">
                  <c:v>H2</c:v>
                </c:pt>
                <c:pt idx="42">
                  <c:v>H3</c:v>
                </c:pt>
              </c:strCache>
            </c:strRef>
          </c:cat>
          <c:val>
            <c:numRef>
              <c:f>'level-7'!$M$2:$M$44</c:f>
              <c:numCache>
                <c:formatCode>General</c:formatCode>
                <c:ptCount val="43"/>
                <c:pt idx="0">
                  <c:v>20</c:v>
                </c:pt>
                <c:pt idx="1">
                  <c:v>7</c:v>
                </c:pt>
                <c:pt idx="2">
                  <c:v>7</c:v>
                </c:pt>
                <c:pt idx="3">
                  <c:v>47</c:v>
                </c:pt>
                <c:pt idx="4">
                  <c:v>25</c:v>
                </c:pt>
                <c:pt idx="5">
                  <c:v>0</c:v>
                </c:pt>
                <c:pt idx="6">
                  <c:v>55</c:v>
                </c:pt>
                <c:pt idx="7">
                  <c:v>51</c:v>
                </c:pt>
                <c:pt idx="8">
                  <c:v>80</c:v>
                </c:pt>
                <c:pt idx="9">
                  <c:v>43</c:v>
                </c:pt>
                <c:pt idx="10">
                  <c:v>64</c:v>
                </c:pt>
                <c:pt idx="11">
                  <c:v>0</c:v>
                </c:pt>
                <c:pt idx="12">
                  <c:v>14</c:v>
                </c:pt>
                <c:pt idx="13">
                  <c:v>95</c:v>
                </c:pt>
                <c:pt idx="14">
                  <c:v>38</c:v>
                </c:pt>
                <c:pt idx="15">
                  <c:v>8</c:v>
                </c:pt>
                <c:pt idx="16">
                  <c:v>23</c:v>
                </c:pt>
                <c:pt idx="17">
                  <c:v>50</c:v>
                </c:pt>
                <c:pt idx="18">
                  <c:v>3</c:v>
                </c:pt>
                <c:pt idx="19">
                  <c:v>13</c:v>
                </c:pt>
                <c:pt idx="20">
                  <c:v>43</c:v>
                </c:pt>
                <c:pt idx="21">
                  <c:v>30</c:v>
                </c:pt>
                <c:pt idx="22">
                  <c:v>28</c:v>
                </c:pt>
                <c:pt idx="23">
                  <c:v>23</c:v>
                </c:pt>
                <c:pt idx="24">
                  <c:v>35</c:v>
                </c:pt>
                <c:pt idx="25">
                  <c:v>10</c:v>
                </c:pt>
                <c:pt idx="26">
                  <c:v>8</c:v>
                </c:pt>
                <c:pt idx="27">
                  <c:v>34</c:v>
                </c:pt>
                <c:pt idx="28">
                  <c:v>24</c:v>
                </c:pt>
                <c:pt idx="29">
                  <c:v>17</c:v>
                </c:pt>
                <c:pt idx="30">
                  <c:v>21</c:v>
                </c:pt>
                <c:pt idx="31">
                  <c:v>27</c:v>
                </c:pt>
                <c:pt idx="32">
                  <c:v>23</c:v>
                </c:pt>
                <c:pt idx="33">
                  <c:v>32</c:v>
                </c:pt>
                <c:pt idx="34">
                  <c:v>6</c:v>
                </c:pt>
                <c:pt idx="35">
                  <c:v>25</c:v>
                </c:pt>
                <c:pt idx="36">
                  <c:v>38</c:v>
                </c:pt>
                <c:pt idx="37">
                  <c:v>13</c:v>
                </c:pt>
                <c:pt idx="38">
                  <c:v>64</c:v>
                </c:pt>
                <c:pt idx="39">
                  <c:v>35</c:v>
                </c:pt>
                <c:pt idx="40">
                  <c:v>0</c:v>
                </c:pt>
                <c:pt idx="41">
                  <c:v>0</c:v>
                </c:pt>
                <c:pt idx="42">
                  <c:v>38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04F4-42BF-9A0F-5BD85767890B}"/>
            </c:ext>
          </c:extLst>
        </c:ser>
        <c:ser>
          <c:idx val="10"/>
          <c:order val="6"/>
          <c:tx>
            <c:strRef>
              <c:f>'level-7'!$L$1</c:f>
              <c:strCache>
                <c:ptCount val="1"/>
                <c:pt idx="0">
                  <c:v>Rhizobium daejeonense</c:v>
                </c:pt>
              </c:strCache>
            </c:strRef>
          </c:tx>
          <c:spPr>
            <a:solidFill>
              <a:srgbClr val="9065E5"/>
            </a:solidFill>
            <a:ln>
              <a:noFill/>
            </a:ln>
            <a:effectLst/>
          </c:spPr>
          <c:invertIfNegative val="0"/>
          <c:cat>
            <c:strRef>
              <c:f>'level-7'!$A$2:$A$44</c:f>
              <c:strCache>
                <c:ptCount val="43"/>
                <c:pt idx="0">
                  <c:v>A1</c:v>
                </c:pt>
                <c:pt idx="1">
                  <c:v>A2</c:v>
                </c:pt>
                <c:pt idx="2">
                  <c:v>A3</c:v>
                </c:pt>
                <c:pt idx="3">
                  <c:v>A4</c:v>
                </c:pt>
                <c:pt idx="4">
                  <c:v>A5</c:v>
                </c:pt>
                <c:pt idx="5">
                  <c:v>A6</c:v>
                </c:pt>
                <c:pt idx="6">
                  <c:v>A7</c:v>
                </c:pt>
                <c:pt idx="7">
                  <c:v>A8</c:v>
                </c:pt>
                <c:pt idx="8">
                  <c:v>A9</c:v>
                </c:pt>
                <c:pt idx="9">
                  <c:v>A10</c:v>
                </c:pt>
                <c:pt idx="10">
                  <c:v>B1</c:v>
                </c:pt>
                <c:pt idx="11">
                  <c:v>B2</c:v>
                </c:pt>
                <c:pt idx="12">
                  <c:v>B3</c:v>
                </c:pt>
                <c:pt idx="13">
                  <c:v>C1</c:v>
                </c:pt>
                <c:pt idx="14">
                  <c:v>C2</c:v>
                </c:pt>
                <c:pt idx="15">
                  <c:v>C3</c:v>
                </c:pt>
                <c:pt idx="16">
                  <c:v>C4</c:v>
                </c:pt>
                <c:pt idx="17">
                  <c:v>C5</c:v>
                </c:pt>
                <c:pt idx="18">
                  <c:v>D1</c:v>
                </c:pt>
                <c:pt idx="19">
                  <c:v>D2</c:v>
                </c:pt>
                <c:pt idx="20">
                  <c:v>D3</c:v>
                </c:pt>
                <c:pt idx="21">
                  <c:v>D4</c:v>
                </c:pt>
                <c:pt idx="22">
                  <c:v>D5</c:v>
                </c:pt>
                <c:pt idx="23">
                  <c:v>E1</c:v>
                </c:pt>
                <c:pt idx="24">
                  <c:v>E2</c:v>
                </c:pt>
                <c:pt idx="25">
                  <c:v>E3</c:v>
                </c:pt>
                <c:pt idx="26">
                  <c:v>E4</c:v>
                </c:pt>
                <c:pt idx="27">
                  <c:v>E6</c:v>
                </c:pt>
                <c:pt idx="28">
                  <c:v>E7</c:v>
                </c:pt>
                <c:pt idx="29">
                  <c:v>F1</c:v>
                </c:pt>
                <c:pt idx="30">
                  <c:v>F2</c:v>
                </c:pt>
                <c:pt idx="31">
                  <c:v>G1</c:v>
                </c:pt>
                <c:pt idx="32">
                  <c:v>G2</c:v>
                </c:pt>
                <c:pt idx="33">
                  <c:v>G3</c:v>
                </c:pt>
                <c:pt idx="34">
                  <c:v>G4</c:v>
                </c:pt>
                <c:pt idx="35">
                  <c:v>G5</c:v>
                </c:pt>
                <c:pt idx="36">
                  <c:v>G6</c:v>
                </c:pt>
                <c:pt idx="37">
                  <c:v>G7</c:v>
                </c:pt>
                <c:pt idx="38">
                  <c:v>G8</c:v>
                </c:pt>
                <c:pt idx="39">
                  <c:v>G9</c:v>
                </c:pt>
                <c:pt idx="40">
                  <c:v>H1</c:v>
                </c:pt>
                <c:pt idx="41">
                  <c:v>H2</c:v>
                </c:pt>
                <c:pt idx="42">
                  <c:v>H3</c:v>
                </c:pt>
              </c:strCache>
            </c:strRef>
          </c:cat>
          <c:val>
            <c:numRef>
              <c:f>'level-7'!$L$2:$L$44</c:f>
              <c:numCache>
                <c:formatCode>General</c:formatCode>
                <c:ptCount val="43"/>
                <c:pt idx="0">
                  <c:v>0</c:v>
                </c:pt>
                <c:pt idx="1">
                  <c:v>2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6</c:v>
                </c:pt>
                <c:pt idx="20">
                  <c:v>2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2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04F4-42BF-9A0F-5BD85767890B}"/>
            </c:ext>
          </c:extLst>
        </c:ser>
        <c:ser>
          <c:idx val="9"/>
          <c:order val="7"/>
          <c:tx>
            <c:strRef>
              <c:f>'level-7'!$K$1</c:f>
              <c:strCache>
                <c:ptCount val="1"/>
                <c:pt idx="0">
                  <c:v>Bradyrhizobiaceae</c:v>
                </c:pt>
              </c:strCache>
            </c:strRef>
          </c:tx>
          <c:spPr>
            <a:solidFill>
              <a:srgbClr val="6DE5E5"/>
            </a:solidFill>
            <a:ln>
              <a:noFill/>
            </a:ln>
            <a:effectLst/>
          </c:spPr>
          <c:invertIfNegative val="0"/>
          <c:cat>
            <c:strRef>
              <c:f>'level-7'!$A$2:$A$44</c:f>
              <c:strCache>
                <c:ptCount val="43"/>
                <c:pt idx="0">
                  <c:v>A1</c:v>
                </c:pt>
                <c:pt idx="1">
                  <c:v>A2</c:v>
                </c:pt>
                <c:pt idx="2">
                  <c:v>A3</c:v>
                </c:pt>
                <c:pt idx="3">
                  <c:v>A4</c:v>
                </c:pt>
                <c:pt idx="4">
                  <c:v>A5</c:v>
                </c:pt>
                <c:pt idx="5">
                  <c:v>A6</c:v>
                </c:pt>
                <c:pt idx="6">
                  <c:v>A7</c:v>
                </c:pt>
                <c:pt idx="7">
                  <c:v>A8</c:v>
                </c:pt>
                <c:pt idx="8">
                  <c:v>A9</c:v>
                </c:pt>
                <c:pt idx="9">
                  <c:v>A10</c:v>
                </c:pt>
                <c:pt idx="10">
                  <c:v>B1</c:v>
                </c:pt>
                <c:pt idx="11">
                  <c:v>B2</c:v>
                </c:pt>
                <c:pt idx="12">
                  <c:v>B3</c:v>
                </c:pt>
                <c:pt idx="13">
                  <c:v>C1</c:v>
                </c:pt>
                <c:pt idx="14">
                  <c:v>C2</c:v>
                </c:pt>
                <c:pt idx="15">
                  <c:v>C3</c:v>
                </c:pt>
                <c:pt idx="16">
                  <c:v>C4</c:v>
                </c:pt>
                <c:pt idx="17">
                  <c:v>C5</c:v>
                </c:pt>
                <c:pt idx="18">
                  <c:v>D1</c:v>
                </c:pt>
                <c:pt idx="19">
                  <c:v>D2</c:v>
                </c:pt>
                <c:pt idx="20">
                  <c:v>D3</c:v>
                </c:pt>
                <c:pt idx="21">
                  <c:v>D4</c:v>
                </c:pt>
                <c:pt idx="22">
                  <c:v>D5</c:v>
                </c:pt>
                <c:pt idx="23">
                  <c:v>E1</c:v>
                </c:pt>
                <c:pt idx="24">
                  <c:v>E2</c:v>
                </c:pt>
                <c:pt idx="25">
                  <c:v>E3</c:v>
                </c:pt>
                <c:pt idx="26">
                  <c:v>E4</c:v>
                </c:pt>
                <c:pt idx="27">
                  <c:v>E6</c:v>
                </c:pt>
                <c:pt idx="28">
                  <c:v>E7</c:v>
                </c:pt>
                <c:pt idx="29">
                  <c:v>F1</c:v>
                </c:pt>
                <c:pt idx="30">
                  <c:v>F2</c:v>
                </c:pt>
                <c:pt idx="31">
                  <c:v>G1</c:v>
                </c:pt>
                <c:pt idx="32">
                  <c:v>G2</c:v>
                </c:pt>
                <c:pt idx="33">
                  <c:v>G3</c:v>
                </c:pt>
                <c:pt idx="34">
                  <c:v>G4</c:v>
                </c:pt>
                <c:pt idx="35">
                  <c:v>G5</c:v>
                </c:pt>
                <c:pt idx="36">
                  <c:v>G6</c:v>
                </c:pt>
                <c:pt idx="37">
                  <c:v>G7</c:v>
                </c:pt>
                <c:pt idx="38">
                  <c:v>G8</c:v>
                </c:pt>
                <c:pt idx="39">
                  <c:v>G9</c:v>
                </c:pt>
                <c:pt idx="40">
                  <c:v>H1</c:v>
                </c:pt>
                <c:pt idx="41">
                  <c:v>H2</c:v>
                </c:pt>
                <c:pt idx="42">
                  <c:v>H3</c:v>
                </c:pt>
              </c:strCache>
            </c:strRef>
          </c:cat>
          <c:val>
            <c:numRef>
              <c:f>'level-7'!$K$2:$K$44</c:f>
              <c:numCache>
                <c:formatCode>General</c:formatCode>
                <c:ptCount val="43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2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3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12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2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2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04F4-42BF-9A0F-5BD85767890B}"/>
            </c:ext>
          </c:extLst>
        </c:ser>
        <c:ser>
          <c:idx val="8"/>
          <c:order val="8"/>
          <c:tx>
            <c:strRef>
              <c:f>'level-7'!$J$1</c:f>
              <c:strCache>
                <c:ptCount val="1"/>
                <c:pt idx="0">
                  <c:v>Rhizobiales</c:v>
                </c:pt>
              </c:strCache>
            </c:strRef>
          </c:tx>
          <c:spPr>
            <a:solidFill>
              <a:srgbClr val="43ABEB"/>
            </a:solidFill>
            <a:ln>
              <a:noFill/>
            </a:ln>
            <a:effectLst/>
          </c:spPr>
          <c:invertIfNegative val="0"/>
          <c:cat>
            <c:strRef>
              <c:f>'level-7'!$A$2:$A$44</c:f>
              <c:strCache>
                <c:ptCount val="43"/>
                <c:pt idx="0">
                  <c:v>A1</c:v>
                </c:pt>
                <c:pt idx="1">
                  <c:v>A2</c:v>
                </c:pt>
                <c:pt idx="2">
                  <c:v>A3</c:v>
                </c:pt>
                <c:pt idx="3">
                  <c:v>A4</c:v>
                </c:pt>
                <c:pt idx="4">
                  <c:v>A5</c:v>
                </c:pt>
                <c:pt idx="5">
                  <c:v>A6</c:v>
                </c:pt>
                <c:pt idx="6">
                  <c:v>A7</c:v>
                </c:pt>
                <c:pt idx="7">
                  <c:v>A8</c:v>
                </c:pt>
                <c:pt idx="8">
                  <c:v>A9</c:v>
                </c:pt>
                <c:pt idx="9">
                  <c:v>A10</c:v>
                </c:pt>
                <c:pt idx="10">
                  <c:v>B1</c:v>
                </c:pt>
                <c:pt idx="11">
                  <c:v>B2</c:v>
                </c:pt>
                <c:pt idx="12">
                  <c:v>B3</c:v>
                </c:pt>
                <c:pt idx="13">
                  <c:v>C1</c:v>
                </c:pt>
                <c:pt idx="14">
                  <c:v>C2</c:v>
                </c:pt>
                <c:pt idx="15">
                  <c:v>C3</c:v>
                </c:pt>
                <c:pt idx="16">
                  <c:v>C4</c:v>
                </c:pt>
                <c:pt idx="17">
                  <c:v>C5</c:v>
                </c:pt>
                <c:pt idx="18">
                  <c:v>D1</c:v>
                </c:pt>
                <c:pt idx="19">
                  <c:v>D2</c:v>
                </c:pt>
                <c:pt idx="20">
                  <c:v>D3</c:v>
                </c:pt>
                <c:pt idx="21">
                  <c:v>D4</c:v>
                </c:pt>
                <c:pt idx="22">
                  <c:v>D5</c:v>
                </c:pt>
                <c:pt idx="23">
                  <c:v>E1</c:v>
                </c:pt>
                <c:pt idx="24">
                  <c:v>E2</c:v>
                </c:pt>
                <c:pt idx="25">
                  <c:v>E3</c:v>
                </c:pt>
                <c:pt idx="26">
                  <c:v>E4</c:v>
                </c:pt>
                <c:pt idx="27">
                  <c:v>E6</c:v>
                </c:pt>
                <c:pt idx="28">
                  <c:v>E7</c:v>
                </c:pt>
                <c:pt idx="29">
                  <c:v>F1</c:v>
                </c:pt>
                <c:pt idx="30">
                  <c:v>F2</c:v>
                </c:pt>
                <c:pt idx="31">
                  <c:v>G1</c:v>
                </c:pt>
                <c:pt idx="32">
                  <c:v>G2</c:v>
                </c:pt>
                <c:pt idx="33">
                  <c:v>G3</c:v>
                </c:pt>
                <c:pt idx="34">
                  <c:v>G4</c:v>
                </c:pt>
                <c:pt idx="35">
                  <c:v>G5</c:v>
                </c:pt>
                <c:pt idx="36">
                  <c:v>G6</c:v>
                </c:pt>
                <c:pt idx="37">
                  <c:v>G7</c:v>
                </c:pt>
                <c:pt idx="38">
                  <c:v>G8</c:v>
                </c:pt>
                <c:pt idx="39">
                  <c:v>G9</c:v>
                </c:pt>
                <c:pt idx="40">
                  <c:v>H1</c:v>
                </c:pt>
                <c:pt idx="41">
                  <c:v>H2</c:v>
                </c:pt>
                <c:pt idx="42">
                  <c:v>H3</c:v>
                </c:pt>
              </c:strCache>
            </c:strRef>
          </c:cat>
          <c:val>
            <c:numRef>
              <c:f>'level-7'!$J$2:$J$44</c:f>
              <c:numCache>
                <c:formatCode>General</c:formatCode>
                <c:ptCount val="43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2</c:v>
                </c:pt>
                <c:pt idx="4">
                  <c:v>0</c:v>
                </c:pt>
                <c:pt idx="5">
                  <c:v>0</c:v>
                </c:pt>
                <c:pt idx="6">
                  <c:v>3</c:v>
                </c:pt>
                <c:pt idx="7">
                  <c:v>0</c:v>
                </c:pt>
                <c:pt idx="8">
                  <c:v>5</c:v>
                </c:pt>
                <c:pt idx="9">
                  <c:v>0</c:v>
                </c:pt>
                <c:pt idx="10">
                  <c:v>2</c:v>
                </c:pt>
                <c:pt idx="11">
                  <c:v>8</c:v>
                </c:pt>
                <c:pt idx="12">
                  <c:v>0</c:v>
                </c:pt>
                <c:pt idx="13">
                  <c:v>0</c:v>
                </c:pt>
                <c:pt idx="14">
                  <c:v>3</c:v>
                </c:pt>
                <c:pt idx="15">
                  <c:v>2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2</c:v>
                </c:pt>
                <c:pt idx="21">
                  <c:v>2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4</c:v>
                </c:pt>
                <c:pt idx="26">
                  <c:v>2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5</c:v>
                </c:pt>
                <c:pt idx="37">
                  <c:v>0</c:v>
                </c:pt>
                <c:pt idx="38">
                  <c:v>0</c:v>
                </c:pt>
                <c:pt idx="39">
                  <c:v>2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04F4-42BF-9A0F-5BD85767890B}"/>
            </c:ext>
          </c:extLst>
        </c:ser>
        <c:ser>
          <c:idx val="7"/>
          <c:order val="9"/>
          <c:tx>
            <c:strRef>
              <c:f>'level-7'!$I$1</c:f>
              <c:strCache>
                <c:ptCount val="1"/>
                <c:pt idx="0">
                  <c:v>Alphaproteobacteria</c:v>
                </c:pt>
              </c:strCache>
            </c:strRef>
          </c:tx>
          <c:spPr>
            <a:solidFill>
              <a:srgbClr val="226F92"/>
            </a:solidFill>
            <a:ln>
              <a:noFill/>
            </a:ln>
            <a:effectLst/>
          </c:spPr>
          <c:invertIfNegative val="0"/>
          <c:cat>
            <c:strRef>
              <c:f>'level-7'!$A$2:$A$44</c:f>
              <c:strCache>
                <c:ptCount val="43"/>
                <c:pt idx="0">
                  <c:v>A1</c:v>
                </c:pt>
                <c:pt idx="1">
                  <c:v>A2</c:v>
                </c:pt>
                <c:pt idx="2">
                  <c:v>A3</c:v>
                </c:pt>
                <c:pt idx="3">
                  <c:v>A4</c:v>
                </c:pt>
                <c:pt idx="4">
                  <c:v>A5</c:v>
                </c:pt>
                <c:pt idx="5">
                  <c:v>A6</c:v>
                </c:pt>
                <c:pt idx="6">
                  <c:v>A7</c:v>
                </c:pt>
                <c:pt idx="7">
                  <c:v>A8</c:v>
                </c:pt>
                <c:pt idx="8">
                  <c:v>A9</c:v>
                </c:pt>
                <c:pt idx="9">
                  <c:v>A10</c:v>
                </c:pt>
                <c:pt idx="10">
                  <c:v>B1</c:v>
                </c:pt>
                <c:pt idx="11">
                  <c:v>B2</c:v>
                </c:pt>
                <c:pt idx="12">
                  <c:v>B3</c:v>
                </c:pt>
                <c:pt idx="13">
                  <c:v>C1</c:v>
                </c:pt>
                <c:pt idx="14">
                  <c:v>C2</c:v>
                </c:pt>
                <c:pt idx="15">
                  <c:v>C3</c:v>
                </c:pt>
                <c:pt idx="16">
                  <c:v>C4</c:v>
                </c:pt>
                <c:pt idx="17">
                  <c:v>C5</c:v>
                </c:pt>
                <c:pt idx="18">
                  <c:v>D1</c:v>
                </c:pt>
                <c:pt idx="19">
                  <c:v>D2</c:v>
                </c:pt>
                <c:pt idx="20">
                  <c:v>D3</c:v>
                </c:pt>
                <c:pt idx="21">
                  <c:v>D4</c:v>
                </c:pt>
                <c:pt idx="22">
                  <c:v>D5</c:v>
                </c:pt>
                <c:pt idx="23">
                  <c:v>E1</c:v>
                </c:pt>
                <c:pt idx="24">
                  <c:v>E2</c:v>
                </c:pt>
                <c:pt idx="25">
                  <c:v>E3</c:v>
                </c:pt>
                <c:pt idx="26">
                  <c:v>E4</c:v>
                </c:pt>
                <c:pt idx="27">
                  <c:v>E6</c:v>
                </c:pt>
                <c:pt idx="28">
                  <c:v>E7</c:v>
                </c:pt>
                <c:pt idx="29">
                  <c:v>F1</c:v>
                </c:pt>
                <c:pt idx="30">
                  <c:v>F2</c:v>
                </c:pt>
                <c:pt idx="31">
                  <c:v>G1</c:v>
                </c:pt>
                <c:pt idx="32">
                  <c:v>G2</c:v>
                </c:pt>
                <c:pt idx="33">
                  <c:v>G3</c:v>
                </c:pt>
                <c:pt idx="34">
                  <c:v>G4</c:v>
                </c:pt>
                <c:pt idx="35">
                  <c:v>G5</c:v>
                </c:pt>
                <c:pt idx="36">
                  <c:v>G6</c:v>
                </c:pt>
                <c:pt idx="37">
                  <c:v>G7</c:v>
                </c:pt>
                <c:pt idx="38">
                  <c:v>G8</c:v>
                </c:pt>
                <c:pt idx="39">
                  <c:v>G9</c:v>
                </c:pt>
                <c:pt idx="40">
                  <c:v>H1</c:v>
                </c:pt>
                <c:pt idx="41">
                  <c:v>H2</c:v>
                </c:pt>
                <c:pt idx="42">
                  <c:v>H3</c:v>
                </c:pt>
              </c:strCache>
            </c:strRef>
          </c:cat>
          <c:val>
            <c:numRef>
              <c:f>'level-7'!$I$2:$I$44</c:f>
              <c:numCache>
                <c:formatCode>General</c:formatCode>
                <c:ptCount val="43"/>
                <c:pt idx="0">
                  <c:v>1058</c:v>
                </c:pt>
                <c:pt idx="1">
                  <c:v>3088</c:v>
                </c:pt>
                <c:pt idx="2">
                  <c:v>3032</c:v>
                </c:pt>
                <c:pt idx="3">
                  <c:v>2863</c:v>
                </c:pt>
                <c:pt idx="4">
                  <c:v>1265</c:v>
                </c:pt>
                <c:pt idx="5">
                  <c:v>1076</c:v>
                </c:pt>
                <c:pt idx="6">
                  <c:v>3158</c:v>
                </c:pt>
                <c:pt idx="7">
                  <c:v>2383</c:v>
                </c:pt>
                <c:pt idx="8">
                  <c:v>3928</c:v>
                </c:pt>
                <c:pt idx="9">
                  <c:v>2271</c:v>
                </c:pt>
                <c:pt idx="10">
                  <c:v>2317</c:v>
                </c:pt>
                <c:pt idx="11">
                  <c:v>7056</c:v>
                </c:pt>
                <c:pt idx="12">
                  <c:v>2845</c:v>
                </c:pt>
                <c:pt idx="13">
                  <c:v>3707</c:v>
                </c:pt>
                <c:pt idx="14">
                  <c:v>1664</c:v>
                </c:pt>
                <c:pt idx="15">
                  <c:v>2110</c:v>
                </c:pt>
                <c:pt idx="16">
                  <c:v>1766</c:v>
                </c:pt>
                <c:pt idx="17">
                  <c:v>2912</c:v>
                </c:pt>
                <c:pt idx="18">
                  <c:v>3998</c:v>
                </c:pt>
                <c:pt idx="19">
                  <c:v>2954</c:v>
                </c:pt>
                <c:pt idx="20">
                  <c:v>4382</c:v>
                </c:pt>
                <c:pt idx="21">
                  <c:v>4149</c:v>
                </c:pt>
                <c:pt idx="22">
                  <c:v>1845</c:v>
                </c:pt>
                <c:pt idx="23">
                  <c:v>2614</c:v>
                </c:pt>
                <c:pt idx="24">
                  <c:v>3201</c:v>
                </c:pt>
                <c:pt idx="25">
                  <c:v>4486</c:v>
                </c:pt>
                <c:pt idx="26">
                  <c:v>3089</c:v>
                </c:pt>
                <c:pt idx="27">
                  <c:v>3036</c:v>
                </c:pt>
                <c:pt idx="28">
                  <c:v>1521</c:v>
                </c:pt>
                <c:pt idx="29">
                  <c:v>1889</c:v>
                </c:pt>
                <c:pt idx="30">
                  <c:v>3771</c:v>
                </c:pt>
                <c:pt idx="31">
                  <c:v>2827</c:v>
                </c:pt>
                <c:pt idx="32">
                  <c:v>3396</c:v>
                </c:pt>
                <c:pt idx="33">
                  <c:v>5414</c:v>
                </c:pt>
                <c:pt idx="34">
                  <c:v>1346</c:v>
                </c:pt>
                <c:pt idx="35">
                  <c:v>3692</c:v>
                </c:pt>
                <c:pt idx="36">
                  <c:v>3813</c:v>
                </c:pt>
                <c:pt idx="37">
                  <c:v>2137</c:v>
                </c:pt>
                <c:pt idx="38">
                  <c:v>3404</c:v>
                </c:pt>
                <c:pt idx="39">
                  <c:v>2948</c:v>
                </c:pt>
                <c:pt idx="40">
                  <c:v>1103</c:v>
                </c:pt>
                <c:pt idx="41">
                  <c:v>2044</c:v>
                </c:pt>
                <c:pt idx="42">
                  <c:v>3392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04F4-42BF-9A0F-5BD85767890B}"/>
            </c:ext>
          </c:extLst>
        </c:ser>
        <c:ser>
          <c:idx val="6"/>
          <c:order val="10"/>
          <c:tx>
            <c:strRef>
              <c:f>'level-7'!$H$1</c:f>
              <c:strCache>
                <c:ptCount val="1"/>
                <c:pt idx="0">
                  <c:v>Proteobacteria</c:v>
                </c:pt>
              </c:strCache>
            </c:strRef>
          </c:tx>
          <c:spPr>
            <a:solidFill>
              <a:schemeClr val="accent1">
                <a:lumMod val="50000"/>
              </a:schemeClr>
            </a:solidFill>
            <a:ln>
              <a:noFill/>
            </a:ln>
            <a:effectLst/>
          </c:spPr>
          <c:invertIfNegative val="0"/>
          <c:cat>
            <c:strRef>
              <c:f>'level-7'!$A$2:$A$44</c:f>
              <c:strCache>
                <c:ptCount val="43"/>
                <c:pt idx="0">
                  <c:v>A1</c:v>
                </c:pt>
                <c:pt idx="1">
                  <c:v>A2</c:v>
                </c:pt>
                <c:pt idx="2">
                  <c:v>A3</c:v>
                </c:pt>
                <c:pt idx="3">
                  <c:v>A4</c:v>
                </c:pt>
                <c:pt idx="4">
                  <c:v>A5</c:v>
                </c:pt>
                <c:pt idx="5">
                  <c:v>A6</c:v>
                </c:pt>
                <c:pt idx="6">
                  <c:v>A7</c:v>
                </c:pt>
                <c:pt idx="7">
                  <c:v>A8</c:v>
                </c:pt>
                <c:pt idx="8">
                  <c:v>A9</c:v>
                </c:pt>
                <c:pt idx="9">
                  <c:v>A10</c:v>
                </c:pt>
                <c:pt idx="10">
                  <c:v>B1</c:v>
                </c:pt>
                <c:pt idx="11">
                  <c:v>B2</c:v>
                </c:pt>
                <c:pt idx="12">
                  <c:v>B3</c:v>
                </c:pt>
                <c:pt idx="13">
                  <c:v>C1</c:v>
                </c:pt>
                <c:pt idx="14">
                  <c:v>C2</c:v>
                </c:pt>
                <c:pt idx="15">
                  <c:v>C3</c:v>
                </c:pt>
                <c:pt idx="16">
                  <c:v>C4</c:v>
                </c:pt>
                <c:pt idx="17">
                  <c:v>C5</c:v>
                </c:pt>
                <c:pt idx="18">
                  <c:v>D1</c:v>
                </c:pt>
                <c:pt idx="19">
                  <c:v>D2</c:v>
                </c:pt>
                <c:pt idx="20">
                  <c:v>D3</c:v>
                </c:pt>
                <c:pt idx="21">
                  <c:v>D4</c:v>
                </c:pt>
                <c:pt idx="22">
                  <c:v>D5</c:v>
                </c:pt>
                <c:pt idx="23">
                  <c:v>E1</c:v>
                </c:pt>
                <c:pt idx="24">
                  <c:v>E2</c:v>
                </c:pt>
                <c:pt idx="25">
                  <c:v>E3</c:v>
                </c:pt>
                <c:pt idx="26">
                  <c:v>E4</c:v>
                </c:pt>
                <c:pt idx="27">
                  <c:v>E6</c:v>
                </c:pt>
                <c:pt idx="28">
                  <c:v>E7</c:v>
                </c:pt>
                <c:pt idx="29">
                  <c:v>F1</c:v>
                </c:pt>
                <c:pt idx="30">
                  <c:v>F2</c:v>
                </c:pt>
                <c:pt idx="31">
                  <c:v>G1</c:v>
                </c:pt>
                <c:pt idx="32">
                  <c:v>G2</c:v>
                </c:pt>
                <c:pt idx="33">
                  <c:v>G3</c:v>
                </c:pt>
                <c:pt idx="34">
                  <c:v>G4</c:v>
                </c:pt>
                <c:pt idx="35">
                  <c:v>G5</c:v>
                </c:pt>
                <c:pt idx="36">
                  <c:v>G6</c:v>
                </c:pt>
                <c:pt idx="37">
                  <c:v>G7</c:v>
                </c:pt>
                <c:pt idx="38">
                  <c:v>G8</c:v>
                </c:pt>
                <c:pt idx="39">
                  <c:v>G9</c:v>
                </c:pt>
                <c:pt idx="40">
                  <c:v>H1</c:v>
                </c:pt>
                <c:pt idx="41">
                  <c:v>H2</c:v>
                </c:pt>
                <c:pt idx="42">
                  <c:v>H3</c:v>
                </c:pt>
              </c:strCache>
            </c:strRef>
          </c:cat>
          <c:val>
            <c:numRef>
              <c:f>'level-7'!$H$2:$H$44</c:f>
              <c:numCache>
                <c:formatCode>General</c:formatCode>
                <c:ptCount val="43"/>
                <c:pt idx="0">
                  <c:v>1247</c:v>
                </c:pt>
                <c:pt idx="1">
                  <c:v>953</c:v>
                </c:pt>
                <c:pt idx="2">
                  <c:v>1041</c:v>
                </c:pt>
                <c:pt idx="3">
                  <c:v>2115</c:v>
                </c:pt>
                <c:pt idx="4">
                  <c:v>354</c:v>
                </c:pt>
                <c:pt idx="5">
                  <c:v>351</c:v>
                </c:pt>
                <c:pt idx="6">
                  <c:v>1319</c:v>
                </c:pt>
                <c:pt idx="7">
                  <c:v>1945</c:v>
                </c:pt>
                <c:pt idx="8">
                  <c:v>1594</c:v>
                </c:pt>
                <c:pt idx="9">
                  <c:v>1318</c:v>
                </c:pt>
                <c:pt idx="10">
                  <c:v>1605</c:v>
                </c:pt>
                <c:pt idx="11">
                  <c:v>1854</c:v>
                </c:pt>
                <c:pt idx="12">
                  <c:v>662</c:v>
                </c:pt>
                <c:pt idx="13">
                  <c:v>2595</c:v>
                </c:pt>
                <c:pt idx="14">
                  <c:v>1568</c:v>
                </c:pt>
                <c:pt idx="15">
                  <c:v>743</c:v>
                </c:pt>
                <c:pt idx="16">
                  <c:v>604</c:v>
                </c:pt>
                <c:pt idx="17">
                  <c:v>2843</c:v>
                </c:pt>
                <c:pt idx="18">
                  <c:v>1594</c:v>
                </c:pt>
                <c:pt idx="19">
                  <c:v>1056</c:v>
                </c:pt>
                <c:pt idx="20">
                  <c:v>1888</c:v>
                </c:pt>
                <c:pt idx="21">
                  <c:v>1572</c:v>
                </c:pt>
                <c:pt idx="22">
                  <c:v>895</c:v>
                </c:pt>
                <c:pt idx="23">
                  <c:v>933</c:v>
                </c:pt>
                <c:pt idx="24">
                  <c:v>998</c:v>
                </c:pt>
                <c:pt idx="25">
                  <c:v>1538</c:v>
                </c:pt>
                <c:pt idx="26">
                  <c:v>924</c:v>
                </c:pt>
                <c:pt idx="27">
                  <c:v>1361</c:v>
                </c:pt>
                <c:pt idx="28">
                  <c:v>1337</c:v>
                </c:pt>
                <c:pt idx="29">
                  <c:v>1080</c:v>
                </c:pt>
                <c:pt idx="30">
                  <c:v>1332</c:v>
                </c:pt>
                <c:pt idx="31">
                  <c:v>1239</c:v>
                </c:pt>
                <c:pt idx="32">
                  <c:v>912</c:v>
                </c:pt>
                <c:pt idx="33">
                  <c:v>1036</c:v>
                </c:pt>
                <c:pt idx="34">
                  <c:v>549</c:v>
                </c:pt>
                <c:pt idx="35">
                  <c:v>972</c:v>
                </c:pt>
                <c:pt idx="36">
                  <c:v>1321</c:v>
                </c:pt>
                <c:pt idx="37">
                  <c:v>544</c:v>
                </c:pt>
                <c:pt idx="38">
                  <c:v>1916</c:v>
                </c:pt>
                <c:pt idx="39">
                  <c:v>1318</c:v>
                </c:pt>
                <c:pt idx="40">
                  <c:v>494</c:v>
                </c:pt>
                <c:pt idx="41">
                  <c:v>723</c:v>
                </c:pt>
                <c:pt idx="42">
                  <c:v>890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04F4-42BF-9A0F-5BD85767890B}"/>
            </c:ext>
          </c:extLst>
        </c:ser>
        <c:ser>
          <c:idx val="5"/>
          <c:order val="11"/>
          <c:tx>
            <c:strRef>
              <c:f>'level-7'!$G$1</c:f>
              <c:strCache>
                <c:ptCount val="1"/>
                <c:pt idx="0">
                  <c:v>Ruminococcaceae</c:v>
                </c:pt>
              </c:strCache>
            </c:strRef>
          </c:tx>
          <c:spPr>
            <a:solidFill>
              <a:srgbClr val="F4C7A6"/>
            </a:solidFill>
            <a:ln>
              <a:noFill/>
            </a:ln>
            <a:effectLst/>
          </c:spPr>
          <c:invertIfNegative val="0"/>
          <c:cat>
            <c:strRef>
              <c:f>'level-7'!$A$2:$A$44</c:f>
              <c:strCache>
                <c:ptCount val="43"/>
                <c:pt idx="0">
                  <c:v>A1</c:v>
                </c:pt>
                <c:pt idx="1">
                  <c:v>A2</c:v>
                </c:pt>
                <c:pt idx="2">
                  <c:v>A3</c:v>
                </c:pt>
                <c:pt idx="3">
                  <c:v>A4</c:v>
                </c:pt>
                <c:pt idx="4">
                  <c:v>A5</c:v>
                </c:pt>
                <c:pt idx="5">
                  <c:v>A6</c:v>
                </c:pt>
                <c:pt idx="6">
                  <c:v>A7</c:v>
                </c:pt>
                <c:pt idx="7">
                  <c:v>A8</c:v>
                </c:pt>
                <c:pt idx="8">
                  <c:v>A9</c:v>
                </c:pt>
                <c:pt idx="9">
                  <c:v>A10</c:v>
                </c:pt>
                <c:pt idx="10">
                  <c:v>B1</c:v>
                </c:pt>
                <c:pt idx="11">
                  <c:v>B2</c:v>
                </c:pt>
                <c:pt idx="12">
                  <c:v>B3</c:v>
                </c:pt>
                <c:pt idx="13">
                  <c:v>C1</c:v>
                </c:pt>
                <c:pt idx="14">
                  <c:v>C2</c:v>
                </c:pt>
                <c:pt idx="15">
                  <c:v>C3</c:v>
                </c:pt>
                <c:pt idx="16">
                  <c:v>C4</c:v>
                </c:pt>
                <c:pt idx="17">
                  <c:v>C5</c:v>
                </c:pt>
                <c:pt idx="18">
                  <c:v>D1</c:v>
                </c:pt>
                <c:pt idx="19">
                  <c:v>D2</c:v>
                </c:pt>
                <c:pt idx="20">
                  <c:v>D3</c:v>
                </c:pt>
                <c:pt idx="21">
                  <c:v>D4</c:v>
                </c:pt>
                <c:pt idx="22">
                  <c:v>D5</c:v>
                </c:pt>
                <c:pt idx="23">
                  <c:v>E1</c:v>
                </c:pt>
                <c:pt idx="24">
                  <c:v>E2</c:v>
                </c:pt>
                <c:pt idx="25">
                  <c:v>E3</c:v>
                </c:pt>
                <c:pt idx="26">
                  <c:v>E4</c:v>
                </c:pt>
                <c:pt idx="27">
                  <c:v>E6</c:v>
                </c:pt>
                <c:pt idx="28">
                  <c:v>E7</c:v>
                </c:pt>
                <c:pt idx="29">
                  <c:v>F1</c:v>
                </c:pt>
                <c:pt idx="30">
                  <c:v>F2</c:v>
                </c:pt>
                <c:pt idx="31">
                  <c:v>G1</c:v>
                </c:pt>
                <c:pt idx="32">
                  <c:v>G2</c:v>
                </c:pt>
                <c:pt idx="33">
                  <c:v>G3</c:v>
                </c:pt>
                <c:pt idx="34">
                  <c:v>G4</c:v>
                </c:pt>
                <c:pt idx="35">
                  <c:v>G5</c:v>
                </c:pt>
                <c:pt idx="36">
                  <c:v>G6</c:v>
                </c:pt>
                <c:pt idx="37">
                  <c:v>G7</c:v>
                </c:pt>
                <c:pt idx="38">
                  <c:v>G8</c:v>
                </c:pt>
                <c:pt idx="39">
                  <c:v>G9</c:v>
                </c:pt>
                <c:pt idx="40">
                  <c:v>H1</c:v>
                </c:pt>
                <c:pt idx="41">
                  <c:v>H2</c:v>
                </c:pt>
                <c:pt idx="42">
                  <c:v>H3</c:v>
                </c:pt>
              </c:strCache>
            </c:strRef>
          </c:cat>
          <c:val>
            <c:numRef>
              <c:f>'level-7'!$G$2:$G$44</c:f>
              <c:numCache>
                <c:formatCode>General</c:formatCode>
                <c:ptCount val="43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2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7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4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B-04F4-42BF-9A0F-5BD85767890B}"/>
            </c:ext>
          </c:extLst>
        </c:ser>
        <c:ser>
          <c:idx val="4"/>
          <c:order val="12"/>
          <c:tx>
            <c:strRef>
              <c:f>'level-7'!$F$1</c:f>
              <c:strCache>
                <c:ptCount val="1"/>
                <c:pt idx="0">
                  <c:v>Lachnospiraceae</c:v>
                </c:pt>
              </c:strCache>
            </c:strRef>
          </c:tx>
          <c:spPr>
            <a:solidFill>
              <a:srgbClr val="F6987E"/>
            </a:solidFill>
            <a:ln>
              <a:noFill/>
            </a:ln>
            <a:effectLst/>
          </c:spPr>
          <c:invertIfNegative val="0"/>
          <c:cat>
            <c:strRef>
              <c:f>'level-7'!$A$2:$A$44</c:f>
              <c:strCache>
                <c:ptCount val="43"/>
                <c:pt idx="0">
                  <c:v>A1</c:v>
                </c:pt>
                <c:pt idx="1">
                  <c:v>A2</c:v>
                </c:pt>
                <c:pt idx="2">
                  <c:v>A3</c:v>
                </c:pt>
                <c:pt idx="3">
                  <c:v>A4</c:v>
                </c:pt>
                <c:pt idx="4">
                  <c:v>A5</c:v>
                </c:pt>
                <c:pt idx="5">
                  <c:v>A6</c:v>
                </c:pt>
                <c:pt idx="6">
                  <c:v>A7</c:v>
                </c:pt>
                <c:pt idx="7">
                  <c:v>A8</c:v>
                </c:pt>
                <c:pt idx="8">
                  <c:v>A9</c:v>
                </c:pt>
                <c:pt idx="9">
                  <c:v>A10</c:v>
                </c:pt>
                <c:pt idx="10">
                  <c:v>B1</c:v>
                </c:pt>
                <c:pt idx="11">
                  <c:v>B2</c:v>
                </c:pt>
                <c:pt idx="12">
                  <c:v>B3</c:v>
                </c:pt>
                <c:pt idx="13">
                  <c:v>C1</c:v>
                </c:pt>
                <c:pt idx="14">
                  <c:v>C2</c:v>
                </c:pt>
                <c:pt idx="15">
                  <c:v>C3</c:v>
                </c:pt>
                <c:pt idx="16">
                  <c:v>C4</c:v>
                </c:pt>
                <c:pt idx="17">
                  <c:v>C5</c:v>
                </c:pt>
                <c:pt idx="18">
                  <c:v>D1</c:v>
                </c:pt>
                <c:pt idx="19">
                  <c:v>D2</c:v>
                </c:pt>
                <c:pt idx="20">
                  <c:v>D3</c:v>
                </c:pt>
                <c:pt idx="21">
                  <c:v>D4</c:v>
                </c:pt>
                <c:pt idx="22">
                  <c:v>D5</c:v>
                </c:pt>
                <c:pt idx="23">
                  <c:v>E1</c:v>
                </c:pt>
                <c:pt idx="24">
                  <c:v>E2</c:v>
                </c:pt>
                <c:pt idx="25">
                  <c:v>E3</c:v>
                </c:pt>
                <c:pt idx="26">
                  <c:v>E4</c:v>
                </c:pt>
                <c:pt idx="27">
                  <c:v>E6</c:v>
                </c:pt>
                <c:pt idx="28">
                  <c:v>E7</c:v>
                </c:pt>
                <c:pt idx="29">
                  <c:v>F1</c:v>
                </c:pt>
                <c:pt idx="30">
                  <c:v>F2</c:v>
                </c:pt>
                <c:pt idx="31">
                  <c:v>G1</c:v>
                </c:pt>
                <c:pt idx="32">
                  <c:v>G2</c:v>
                </c:pt>
                <c:pt idx="33">
                  <c:v>G3</c:v>
                </c:pt>
                <c:pt idx="34">
                  <c:v>G4</c:v>
                </c:pt>
                <c:pt idx="35">
                  <c:v>G5</c:v>
                </c:pt>
                <c:pt idx="36">
                  <c:v>G6</c:v>
                </c:pt>
                <c:pt idx="37">
                  <c:v>G7</c:v>
                </c:pt>
                <c:pt idx="38">
                  <c:v>G8</c:v>
                </c:pt>
                <c:pt idx="39">
                  <c:v>G9</c:v>
                </c:pt>
                <c:pt idx="40">
                  <c:v>H1</c:v>
                </c:pt>
                <c:pt idx="41">
                  <c:v>H2</c:v>
                </c:pt>
                <c:pt idx="42">
                  <c:v>H3</c:v>
                </c:pt>
              </c:strCache>
            </c:strRef>
          </c:cat>
          <c:val>
            <c:numRef>
              <c:f>'level-7'!$F$2:$F$44</c:f>
              <c:numCache>
                <c:formatCode>General</c:formatCode>
                <c:ptCount val="43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34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04F4-42BF-9A0F-5BD85767890B}"/>
            </c:ext>
          </c:extLst>
        </c:ser>
        <c:ser>
          <c:idx val="3"/>
          <c:order val="13"/>
          <c:tx>
            <c:strRef>
              <c:f>'level-7'!$E$1</c:f>
              <c:strCache>
                <c:ptCount val="1"/>
                <c:pt idx="0">
                  <c:v>Clostridiales</c:v>
                </c:pt>
              </c:strCache>
            </c:strRef>
          </c:tx>
          <c:spPr>
            <a:solidFill>
              <a:srgbClr val="F74E37"/>
            </a:solidFill>
            <a:ln>
              <a:noFill/>
            </a:ln>
            <a:effectLst/>
          </c:spPr>
          <c:invertIfNegative val="0"/>
          <c:cat>
            <c:strRef>
              <c:f>'level-7'!$A$2:$A$44</c:f>
              <c:strCache>
                <c:ptCount val="43"/>
                <c:pt idx="0">
                  <c:v>A1</c:v>
                </c:pt>
                <c:pt idx="1">
                  <c:v>A2</c:v>
                </c:pt>
                <c:pt idx="2">
                  <c:v>A3</c:v>
                </c:pt>
                <c:pt idx="3">
                  <c:v>A4</c:v>
                </c:pt>
                <c:pt idx="4">
                  <c:v>A5</c:v>
                </c:pt>
                <c:pt idx="5">
                  <c:v>A6</c:v>
                </c:pt>
                <c:pt idx="6">
                  <c:v>A7</c:v>
                </c:pt>
                <c:pt idx="7">
                  <c:v>A8</c:v>
                </c:pt>
                <c:pt idx="8">
                  <c:v>A9</c:v>
                </c:pt>
                <c:pt idx="9">
                  <c:v>A10</c:v>
                </c:pt>
                <c:pt idx="10">
                  <c:v>B1</c:v>
                </c:pt>
                <c:pt idx="11">
                  <c:v>B2</c:v>
                </c:pt>
                <c:pt idx="12">
                  <c:v>B3</c:v>
                </c:pt>
                <c:pt idx="13">
                  <c:v>C1</c:v>
                </c:pt>
                <c:pt idx="14">
                  <c:v>C2</c:v>
                </c:pt>
                <c:pt idx="15">
                  <c:v>C3</c:v>
                </c:pt>
                <c:pt idx="16">
                  <c:v>C4</c:v>
                </c:pt>
                <c:pt idx="17">
                  <c:v>C5</c:v>
                </c:pt>
                <c:pt idx="18">
                  <c:v>D1</c:v>
                </c:pt>
                <c:pt idx="19">
                  <c:v>D2</c:v>
                </c:pt>
                <c:pt idx="20">
                  <c:v>D3</c:v>
                </c:pt>
                <c:pt idx="21">
                  <c:v>D4</c:v>
                </c:pt>
                <c:pt idx="22">
                  <c:v>D5</c:v>
                </c:pt>
                <c:pt idx="23">
                  <c:v>E1</c:v>
                </c:pt>
                <c:pt idx="24">
                  <c:v>E2</c:v>
                </c:pt>
                <c:pt idx="25">
                  <c:v>E3</c:v>
                </c:pt>
                <c:pt idx="26">
                  <c:v>E4</c:v>
                </c:pt>
                <c:pt idx="27">
                  <c:v>E6</c:v>
                </c:pt>
                <c:pt idx="28">
                  <c:v>E7</c:v>
                </c:pt>
                <c:pt idx="29">
                  <c:v>F1</c:v>
                </c:pt>
                <c:pt idx="30">
                  <c:v>F2</c:v>
                </c:pt>
                <c:pt idx="31">
                  <c:v>G1</c:v>
                </c:pt>
                <c:pt idx="32">
                  <c:v>G2</c:v>
                </c:pt>
                <c:pt idx="33">
                  <c:v>G3</c:v>
                </c:pt>
                <c:pt idx="34">
                  <c:v>G4</c:v>
                </c:pt>
                <c:pt idx="35">
                  <c:v>G5</c:v>
                </c:pt>
                <c:pt idx="36">
                  <c:v>G6</c:v>
                </c:pt>
                <c:pt idx="37">
                  <c:v>G7</c:v>
                </c:pt>
                <c:pt idx="38">
                  <c:v>G8</c:v>
                </c:pt>
                <c:pt idx="39">
                  <c:v>G9</c:v>
                </c:pt>
                <c:pt idx="40">
                  <c:v>H1</c:v>
                </c:pt>
                <c:pt idx="41">
                  <c:v>H2</c:v>
                </c:pt>
                <c:pt idx="42">
                  <c:v>H3</c:v>
                </c:pt>
              </c:strCache>
            </c:strRef>
          </c:cat>
          <c:val>
            <c:numRef>
              <c:f>'level-7'!$E$2:$E$44</c:f>
              <c:numCache>
                <c:formatCode>General</c:formatCode>
                <c:ptCount val="43"/>
                <c:pt idx="0">
                  <c:v>0</c:v>
                </c:pt>
                <c:pt idx="1">
                  <c:v>49</c:v>
                </c:pt>
                <c:pt idx="2">
                  <c:v>0</c:v>
                </c:pt>
                <c:pt idx="3">
                  <c:v>481</c:v>
                </c:pt>
                <c:pt idx="4">
                  <c:v>6</c:v>
                </c:pt>
                <c:pt idx="5">
                  <c:v>31</c:v>
                </c:pt>
                <c:pt idx="6">
                  <c:v>17</c:v>
                </c:pt>
                <c:pt idx="7">
                  <c:v>0</c:v>
                </c:pt>
                <c:pt idx="8">
                  <c:v>0</c:v>
                </c:pt>
                <c:pt idx="9">
                  <c:v>13</c:v>
                </c:pt>
                <c:pt idx="10">
                  <c:v>0</c:v>
                </c:pt>
                <c:pt idx="11">
                  <c:v>65</c:v>
                </c:pt>
                <c:pt idx="12">
                  <c:v>7</c:v>
                </c:pt>
                <c:pt idx="13">
                  <c:v>0</c:v>
                </c:pt>
                <c:pt idx="14">
                  <c:v>0</c:v>
                </c:pt>
                <c:pt idx="15">
                  <c:v>7</c:v>
                </c:pt>
                <c:pt idx="16">
                  <c:v>102</c:v>
                </c:pt>
                <c:pt idx="17">
                  <c:v>16</c:v>
                </c:pt>
                <c:pt idx="18">
                  <c:v>12</c:v>
                </c:pt>
                <c:pt idx="19">
                  <c:v>7</c:v>
                </c:pt>
                <c:pt idx="20">
                  <c:v>32</c:v>
                </c:pt>
                <c:pt idx="21">
                  <c:v>18</c:v>
                </c:pt>
                <c:pt idx="22">
                  <c:v>4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5</c:v>
                </c:pt>
                <c:pt idx="27">
                  <c:v>5</c:v>
                </c:pt>
                <c:pt idx="28">
                  <c:v>4</c:v>
                </c:pt>
                <c:pt idx="29">
                  <c:v>6</c:v>
                </c:pt>
                <c:pt idx="30">
                  <c:v>0</c:v>
                </c:pt>
                <c:pt idx="31">
                  <c:v>10</c:v>
                </c:pt>
                <c:pt idx="32">
                  <c:v>0</c:v>
                </c:pt>
                <c:pt idx="33">
                  <c:v>0</c:v>
                </c:pt>
                <c:pt idx="34">
                  <c:v>6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2</c:v>
                </c:pt>
                <c:pt idx="40">
                  <c:v>0</c:v>
                </c:pt>
                <c:pt idx="41">
                  <c:v>348</c:v>
                </c:pt>
                <c:pt idx="4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D-04F4-42BF-9A0F-5BD85767890B}"/>
            </c:ext>
          </c:extLst>
        </c:ser>
        <c:ser>
          <c:idx val="2"/>
          <c:order val="14"/>
          <c:tx>
            <c:strRef>
              <c:f>'level-7'!$D$1</c:f>
              <c:strCache>
                <c:ptCount val="1"/>
                <c:pt idx="0">
                  <c:v>Firmicutes</c:v>
                </c:pt>
              </c:strCache>
            </c:strRef>
          </c:tx>
          <c:spPr>
            <a:solidFill>
              <a:srgbClr val="B40000"/>
            </a:solidFill>
            <a:ln>
              <a:noFill/>
            </a:ln>
            <a:effectLst/>
          </c:spPr>
          <c:invertIfNegative val="0"/>
          <c:cat>
            <c:strRef>
              <c:f>'level-7'!$A$2:$A$44</c:f>
              <c:strCache>
                <c:ptCount val="43"/>
                <c:pt idx="0">
                  <c:v>A1</c:v>
                </c:pt>
                <c:pt idx="1">
                  <c:v>A2</c:v>
                </c:pt>
                <c:pt idx="2">
                  <c:v>A3</c:v>
                </c:pt>
                <c:pt idx="3">
                  <c:v>A4</c:v>
                </c:pt>
                <c:pt idx="4">
                  <c:v>A5</c:v>
                </c:pt>
                <c:pt idx="5">
                  <c:v>A6</c:v>
                </c:pt>
                <c:pt idx="6">
                  <c:v>A7</c:v>
                </c:pt>
                <c:pt idx="7">
                  <c:v>A8</c:v>
                </c:pt>
                <c:pt idx="8">
                  <c:v>A9</c:v>
                </c:pt>
                <c:pt idx="9">
                  <c:v>A10</c:v>
                </c:pt>
                <c:pt idx="10">
                  <c:v>B1</c:v>
                </c:pt>
                <c:pt idx="11">
                  <c:v>B2</c:v>
                </c:pt>
                <c:pt idx="12">
                  <c:v>B3</c:v>
                </c:pt>
                <c:pt idx="13">
                  <c:v>C1</c:v>
                </c:pt>
                <c:pt idx="14">
                  <c:v>C2</c:v>
                </c:pt>
                <c:pt idx="15">
                  <c:v>C3</c:v>
                </c:pt>
                <c:pt idx="16">
                  <c:v>C4</c:v>
                </c:pt>
                <c:pt idx="17">
                  <c:v>C5</c:v>
                </c:pt>
                <c:pt idx="18">
                  <c:v>D1</c:v>
                </c:pt>
                <c:pt idx="19">
                  <c:v>D2</c:v>
                </c:pt>
                <c:pt idx="20">
                  <c:v>D3</c:v>
                </c:pt>
                <c:pt idx="21">
                  <c:v>D4</c:v>
                </c:pt>
                <c:pt idx="22">
                  <c:v>D5</c:v>
                </c:pt>
                <c:pt idx="23">
                  <c:v>E1</c:v>
                </c:pt>
                <c:pt idx="24">
                  <c:v>E2</c:v>
                </c:pt>
                <c:pt idx="25">
                  <c:v>E3</c:v>
                </c:pt>
                <c:pt idx="26">
                  <c:v>E4</c:v>
                </c:pt>
                <c:pt idx="27">
                  <c:v>E6</c:v>
                </c:pt>
                <c:pt idx="28">
                  <c:v>E7</c:v>
                </c:pt>
                <c:pt idx="29">
                  <c:v>F1</c:v>
                </c:pt>
                <c:pt idx="30">
                  <c:v>F2</c:v>
                </c:pt>
                <c:pt idx="31">
                  <c:v>G1</c:v>
                </c:pt>
                <c:pt idx="32">
                  <c:v>G2</c:v>
                </c:pt>
                <c:pt idx="33">
                  <c:v>G3</c:v>
                </c:pt>
                <c:pt idx="34">
                  <c:v>G4</c:v>
                </c:pt>
                <c:pt idx="35">
                  <c:v>G5</c:v>
                </c:pt>
                <c:pt idx="36">
                  <c:v>G6</c:v>
                </c:pt>
                <c:pt idx="37">
                  <c:v>G7</c:v>
                </c:pt>
                <c:pt idx="38">
                  <c:v>G8</c:v>
                </c:pt>
                <c:pt idx="39">
                  <c:v>G9</c:v>
                </c:pt>
                <c:pt idx="40">
                  <c:v>H1</c:v>
                </c:pt>
                <c:pt idx="41">
                  <c:v>H2</c:v>
                </c:pt>
                <c:pt idx="42">
                  <c:v>H3</c:v>
                </c:pt>
              </c:strCache>
            </c:strRef>
          </c:cat>
          <c:val>
            <c:numRef>
              <c:f>'level-7'!$D$2:$D$44</c:f>
              <c:numCache>
                <c:formatCode>General</c:formatCode>
                <c:ptCount val="43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14</c:v>
                </c:pt>
                <c:pt idx="4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04F4-42BF-9A0F-5BD85767890B}"/>
            </c:ext>
          </c:extLst>
        </c:ser>
        <c:ser>
          <c:idx val="1"/>
          <c:order val="15"/>
          <c:tx>
            <c:strRef>
              <c:f>'level-7'!$C$1</c:f>
              <c:strCache>
                <c:ptCount val="1"/>
                <c:pt idx="0">
                  <c:v>Bacteroidetes</c:v>
                </c:pt>
              </c:strCache>
            </c:strRef>
          </c:tx>
          <c:spPr>
            <a:solidFill>
              <a:srgbClr val="FFFF00"/>
            </a:solidFill>
            <a:ln>
              <a:noFill/>
            </a:ln>
            <a:effectLst/>
          </c:spPr>
          <c:invertIfNegative val="0"/>
          <c:cat>
            <c:strRef>
              <c:f>'level-7'!$A$2:$A$44</c:f>
              <c:strCache>
                <c:ptCount val="43"/>
                <c:pt idx="0">
                  <c:v>A1</c:v>
                </c:pt>
                <c:pt idx="1">
                  <c:v>A2</c:v>
                </c:pt>
                <c:pt idx="2">
                  <c:v>A3</c:v>
                </c:pt>
                <c:pt idx="3">
                  <c:v>A4</c:v>
                </c:pt>
                <c:pt idx="4">
                  <c:v>A5</c:v>
                </c:pt>
                <c:pt idx="5">
                  <c:v>A6</c:v>
                </c:pt>
                <c:pt idx="6">
                  <c:v>A7</c:v>
                </c:pt>
                <c:pt idx="7">
                  <c:v>A8</c:v>
                </c:pt>
                <c:pt idx="8">
                  <c:v>A9</c:v>
                </c:pt>
                <c:pt idx="9">
                  <c:v>A10</c:v>
                </c:pt>
                <c:pt idx="10">
                  <c:v>B1</c:v>
                </c:pt>
                <c:pt idx="11">
                  <c:v>B2</c:v>
                </c:pt>
                <c:pt idx="12">
                  <c:v>B3</c:v>
                </c:pt>
                <c:pt idx="13">
                  <c:v>C1</c:v>
                </c:pt>
                <c:pt idx="14">
                  <c:v>C2</c:v>
                </c:pt>
                <c:pt idx="15">
                  <c:v>C3</c:v>
                </c:pt>
                <c:pt idx="16">
                  <c:v>C4</c:v>
                </c:pt>
                <c:pt idx="17">
                  <c:v>C5</c:v>
                </c:pt>
                <c:pt idx="18">
                  <c:v>D1</c:v>
                </c:pt>
                <c:pt idx="19">
                  <c:v>D2</c:v>
                </c:pt>
                <c:pt idx="20">
                  <c:v>D3</c:v>
                </c:pt>
                <c:pt idx="21">
                  <c:v>D4</c:v>
                </c:pt>
                <c:pt idx="22">
                  <c:v>D5</c:v>
                </c:pt>
                <c:pt idx="23">
                  <c:v>E1</c:v>
                </c:pt>
                <c:pt idx="24">
                  <c:v>E2</c:v>
                </c:pt>
                <c:pt idx="25">
                  <c:v>E3</c:v>
                </c:pt>
                <c:pt idx="26">
                  <c:v>E4</c:v>
                </c:pt>
                <c:pt idx="27">
                  <c:v>E6</c:v>
                </c:pt>
                <c:pt idx="28">
                  <c:v>E7</c:v>
                </c:pt>
                <c:pt idx="29">
                  <c:v>F1</c:v>
                </c:pt>
                <c:pt idx="30">
                  <c:v>F2</c:v>
                </c:pt>
                <c:pt idx="31">
                  <c:v>G1</c:v>
                </c:pt>
                <c:pt idx="32">
                  <c:v>G2</c:v>
                </c:pt>
                <c:pt idx="33">
                  <c:v>G3</c:v>
                </c:pt>
                <c:pt idx="34">
                  <c:v>G4</c:v>
                </c:pt>
                <c:pt idx="35">
                  <c:v>G5</c:v>
                </c:pt>
                <c:pt idx="36">
                  <c:v>G6</c:v>
                </c:pt>
                <c:pt idx="37">
                  <c:v>G7</c:v>
                </c:pt>
                <c:pt idx="38">
                  <c:v>G8</c:v>
                </c:pt>
                <c:pt idx="39">
                  <c:v>G9</c:v>
                </c:pt>
                <c:pt idx="40">
                  <c:v>H1</c:v>
                </c:pt>
                <c:pt idx="41">
                  <c:v>H2</c:v>
                </c:pt>
                <c:pt idx="42">
                  <c:v>H3</c:v>
                </c:pt>
              </c:strCache>
            </c:strRef>
          </c:cat>
          <c:val>
            <c:numRef>
              <c:f>'level-7'!$C$2:$C$44</c:f>
              <c:numCache>
                <c:formatCode>General</c:formatCode>
                <c:ptCount val="43"/>
                <c:pt idx="0">
                  <c:v>0</c:v>
                </c:pt>
                <c:pt idx="1">
                  <c:v>46</c:v>
                </c:pt>
                <c:pt idx="2">
                  <c:v>0</c:v>
                </c:pt>
                <c:pt idx="3">
                  <c:v>43</c:v>
                </c:pt>
                <c:pt idx="4">
                  <c:v>15</c:v>
                </c:pt>
                <c:pt idx="5">
                  <c:v>18</c:v>
                </c:pt>
                <c:pt idx="6">
                  <c:v>12</c:v>
                </c:pt>
                <c:pt idx="7">
                  <c:v>2</c:v>
                </c:pt>
                <c:pt idx="8">
                  <c:v>0</c:v>
                </c:pt>
                <c:pt idx="9">
                  <c:v>14</c:v>
                </c:pt>
                <c:pt idx="10">
                  <c:v>3</c:v>
                </c:pt>
                <c:pt idx="11">
                  <c:v>0</c:v>
                </c:pt>
                <c:pt idx="12">
                  <c:v>21</c:v>
                </c:pt>
                <c:pt idx="13">
                  <c:v>2</c:v>
                </c:pt>
                <c:pt idx="14">
                  <c:v>0</c:v>
                </c:pt>
                <c:pt idx="15">
                  <c:v>9</c:v>
                </c:pt>
                <c:pt idx="16">
                  <c:v>14</c:v>
                </c:pt>
                <c:pt idx="17">
                  <c:v>3</c:v>
                </c:pt>
                <c:pt idx="18">
                  <c:v>0</c:v>
                </c:pt>
                <c:pt idx="19">
                  <c:v>2</c:v>
                </c:pt>
                <c:pt idx="20">
                  <c:v>8</c:v>
                </c:pt>
                <c:pt idx="21">
                  <c:v>6</c:v>
                </c:pt>
                <c:pt idx="22">
                  <c:v>0</c:v>
                </c:pt>
                <c:pt idx="23">
                  <c:v>4</c:v>
                </c:pt>
                <c:pt idx="24">
                  <c:v>2</c:v>
                </c:pt>
                <c:pt idx="25">
                  <c:v>0</c:v>
                </c:pt>
                <c:pt idx="26">
                  <c:v>0</c:v>
                </c:pt>
                <c:pt idx="27">
                  <c:v>6</c:v>
                </c:pt>
                <c:pt idx="28">
                  <c:v>0</c:v>
                </c:pt>
                <c:pt idx="29">
                  <c:v>39</c:v>
                </c:pt>
                <c:pt idx="30">
                  <c:v>14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8</c:v>
                </c:pt>
                <c:pt idx="35">
                  <c:v>0</c:v>
                </c:pt>
                <c:pt idx="36">
                  <c:v>9</c:v>
                </c:pt>
                <c:pt idx="37">
                  <c:v>5</c:v>
                </c:pt>
                <c:pt idx="38">
                  <c:v>0</c:v>
                </c:pt>
                <c:pt idx="39">
                  <c:v>14</c:v>
                </c:pt>
                <c:pt idx="40">
                  <c:v>5</c:v>
                </c:pt>
                <c:pt idx="41">
                  <c:v>20</c:v>
                </c:pt>
                <c:pt idx="4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F-04F4-42BF-9A0F-5BD85767890B}"/>
            </c:ext>
          </c:extLst>
        </c:ser>
        <c:ser>
          <c:idx val="0"/>
          <c:order val="16"/>
          <c:tx>
            <c:strRef>
              <c:f>'level-7'!$B$1</c:f>
              <c:strCache>
                <c:ptCount val="1"/>
                <c:pt idx="0">
                  <c:v>Other</c:v>
                </c:pt>
              </c:strCache>
            </c:strRef>
          </c:tx>
          <c:spPr>
            <a:solidFill>
              <a:schemeClr val="bg1">
                <a:lumMod val="50000"/>
              </a:schemeClr>
            </a:solidFill>
            <a:ln>
              <a:noFill/>
            </a:ln>
            <a:effectLst/>
          </c:spPr>
          <c:invertIfNegative val="0"/>
          <c:cat>
            <c:strRef>
              <c:f>'level-7'!$A$2:$A$44</c:f>
              <c:strCache>
                <c:ptCount val="43"/>
                <c:pt idx="0">
                  <c:v>A1</c:v>
                </c:pt>
                <c:pt idx="1">
                  <c:v>A2</c:v>
                </c:pt>
                <c:pt idx="2">
                  <c:v>A3</c:v>
                </c:pt>
                <c:pt idx="3">
                  <c:v>A4</c:v>
                </c:pt>
                <c:pt idx="4">
                  <c:v>A5</c:v>
                </c:pt>
                <c:pt idx="5">
                  <c:v>A6</c:v>
                </c:pt>
                <c:pt idx="6">
                  <c:v>A7</c:v>
                </c:pt>
                <c:pt idx="7">
                  <c:v>A8</c:v>
                </c:pt>
                <c:pt idx="8">
                  <c:v>A9</c:v>
                </c:pt>
                <c:pt idx="9">
                  <c:v>A10</c:v>
                </c:pt>
                <c:pt idx="10">
                  <c:v>B1</c:v>
                </c:pt>
                <c:pt idx="11">
                  <c:v>B2</c:v>
                </c:pt>
                <c:pt idx="12">
                  <c:v>B3</c:v>
                </c:pt>
                <c:pt idx="13">
                  <c:v>C1</c:v>
                </c:pt>
                <c:pt idx="14">
                  <c:v>C2</c:v>
                </c:pt>
                <c:pt idx="15">
                  <c:v>C3</c:v>
                </c:pt>
                <c:pt idx="16">
                  <c:v>C4</c:v>
                </c:pt>
                <c:pt idx="17">
                  <c:v>C5</c:v>
                </c:pt>
                <c:pt idx="18">
                  <c:v>D1</c:v>
                </c:pt>
                <c:pt idx="19">
                  <c:v>D2</c:v>
                </c:pt>
                <c:pt idx="20">
                  <c:v>D3</c:v>
                </c:pt>
                <c:pt idx="21">
                  <c:v>D4</c:v>
                </c:pt>
                <c:pt idx="22">
                  <c:v>D5</c:v>
                </c:pt>
                <c:pt idx="23">
                  <c:v>E1</c:v>
                </c:pt>
                <c:pt idx="24">
                  <c:v>E2</c:v>
                </c:pt>
                <c:pt idx="25">
                  <c:v>E3</c:v>
                </c:pt>
                <c:pt idx="26">
                  <c:v>E4</c:v>
                </c:pt>
                <c:pt idx="27">
                  <c:v>E6</c:v>
                </c:pt>
                <c:pt idx="28">
                  <c:v>E7</c:v>
                </c:pt>
                <c:pt idx="29">
                  <c:v>F1</c:v>
                </c:pt>
                <c:pt idx="30">
                  <c:v>F2</c:v>
                </c:pt>
                <c:pt idx="31">
                  <c:v>G1</c:v>
                </c:pt>
                <c:pt idx="32">
                  <c:v>G2</c:v>
                </c:pt>
                <c:pt idx="33">
                  <c:v>G3</c:v>
                </c:pt>
                <c:pt idx="34">
                  <c:v>G4</c:v>
                </c:pt>
                <c:pt idx="35">
                  <c:v>G5</c:v>
                </c:pt>
                <c:pt idx="36">
                  <c:v>G6</c:v>
                </c:pt>
                <c:pt idx="37">
                  <c:v>G7</c:v>
                </c:pt>
                <c:pt idx="38">
                  <c:v>G8</c:v>
                </c:pt>
                <c:pt idx="39">
                  <c:v>G9</c:v>
                </c:pt>
                <c:pt idx="40">
                  <c:v>H1</c:v>
                </c:pt>
                <c:pt idx="41">
                  <c:v>H2</c:v>
                </c:pt>
                <c:pt idx="42">
                  <c:v>H3</c:v>
                </c:pt>
              </c:strCache>
            </c:strRef>
          </c:cat>
          <c:val>
            <c:numRef>
              <c:f>'level-7'!$B$2:$B$44</c:f>
              <c:numCache>
                <c:formatCode>General</c:formatCode>
                <c:ptCount val="43"/>
                <c:pt idx="0">
                  <c:v>3220</c:v>
                </c:pt>
                <c:pt idx="1">
                  <c:v>1019</c:v>
                </c:pt>
                <c:pt idx="2">
                  <c:v>3329</c:v>
                </c:pt>
                <c:pt idx="3">
                  <c:v>1145</c:v>
                </c:pt>
                <c:pt idx="4">
                  <c:v>1949</c:v>
                </c:pt>
                <c:pt idx="5">
                  <c:v>1125</c:v>
                </c:pt>
                <c:pt idx="6">
                  <c:v>254</c:v>
                </c:pt>
                <c:pt idx="7">
                  <c:v>701</c:v>
                </c:pt>
                <c:pt idx="8">
                  <c:v>510</c:v>
                </c:pt>
                <c:pt idx="9">
                  <c:v>323</c:v>
                </c:pt>
                <c:pt idx="10">
                  <c:v>1686</c:v>
                </c:pt>
                <c:pt idx="11">
                  <c:v>366</c:v>
                </c:pt>
                <c:pt idx="12">
                  <c:v>2444</c:v>
                </c:pt>
                <c:pt idx="13">
                  <c:v>151</c:v>
                </c:pt>
                <c:pt idx="14">
                  <c:v>60</c:v>
                </c:pt>
                <c:pt idx="15">
                  <c:v>1439</c:v>
                </c:pt>
                <c:pt idx="16">
                  <c:v>382</c:v>
                </c:pt>
                <c:pt idx="17">
                  <c:v>212</c:v>
                </c:pt>
                <c:pt idx="18">
                  <c:v>508</c:v>
                </c:pt>
                <c:pt idx="19">
                  <c:v>531</c:v>
                </c:pt>
                <c:pt idx="20">
                  <c:v>619</c:v>
                </c:pt>
                <c:pt idx="21">
                  <c:v>4646</c:v>
                </c:pt>
                <c:pt idx="22">
                  <c:v>414</c:v>
                </c:pt>
                <c:pt idx="23">
                  <c:v>1555</c:v>
                </c:pt>
                <c:pt idx="24">
                  <c:v>198</c:v>
                </c:pt>
                <c:pt idx="25">
                  <c:v>55</c:v>
                </c:pt>
                <c:pt idx="26">
                  <c:v>6091</c:v>
                </c:pt>
                <c:pt idx="27">
                  <c:v>2360</c:v>
                </c:pt>
                <c:pt idx="28">
                  <c:v>3216</c:v>
                </c:pt>
                <c:pt idx="29">
                  <c:v>1219</c:v>
                </c:pt>
                <c:pt idx="30">
                  <c:v>315</c:v>
                </c:pt>
                <c:pt idx="31">
                  <c:v>1786</c:v>
                </c:pt>
                <c:pt idx="32">
                  <c:v>558</c:v>
                </c:pt>
                <c:pt idx="33">
                  <c:v>140</c:v>
                </c:pt>
                <c:pt idx="34">
                  <c:v>2687</c:v>
                </c:pt>
                <c:pt idx="35">
                  <c:v>656</c:v>
                </c:pt>
                <c:pt idx="36">
                  <c:v>295</c:v>
                </c:pt>
                <c:pt idx="37">
                  <c:v>3657</c:v>
                </c:pt>
                <c:pt idx="38">
                  <c:v>584</c:v>
                </c:pt>
                <c:pt idx="39">
                  <c:v>3187</c:v>
                </c:pt>
                <c:pt idx="40">
                  <c:v>3713</c:v>
                </c:pt>
                <c:pt idx="41">
                  <c:v>3094</c:v>
                </c:pt>
                <c:pt idx="42">
                  <c:v>1787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0-04F4-42BF-9A0F-5BD85767890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5"/>
        <c:overlap val="100"/>
        <c:axId val="312521072"/>
        <c:axId val="312516808"/>
      </c:barChart>
      <c:catAx>
        <c:axId val="3125210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12516808"/>
        <c:crosses val="autoZero"/>
        <c:auto val="1"/>
        <c:lblAlgn val="ctr"/>
        <c:lblOffset val="100"/>
        <c:noMultiLvlLbl val="0"/>
      </c:catAx>
      <c:valAx>
        <c:axId val="312516808"/>
        <c:scaling>
          <c:orientation val="minMax"/>
        </c:scaling>
        <c:delete val="0"/>
        <c:axPos val="l"/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125210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8619323441643227"/>
          <c:y val="1.5469668202148118E-2"/>
          <c:w val="0.11380676558356774"/>
          <c:h val="0.9822120177585275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4053959165311613E-2"/>
          <c:y val="2.3696874680439097E-2"/>
          <c:w val="0.66803691841981405"/>
          <c:h val="0.91394736074657335"/>
        </c:manualLayout>
      </c:layout>
      <c:barChart>
        <c:barDir val="col"/>
        <c:grouping val="percentStacked"/>
        <c:varyColors val="0"/>
        <c:ser>
          <c:idx val="16"/>
          <c:order val="0"/>
          <c:tx>
            <c:strRef>
              <c:f>'level-7'!$R$1</c:f>
              <c:strCache>
                <c:ptCount val="1"/>
                <c:pt idx="0">
                  <c:v>Candidatus Hepatoplasma</c:v>
                </c:pt>
              </c:strCache>
            </c:strRef>
          </c:tx>
          <c:spPr>
            <a:solidFill>
              <a:schemeClr val="accent6">
                <a:lumMod val="75000"/>
              </a:schemeClr>
            </a:solidFill>
            <a:ln>
              <a:noFill/>
            </a:ln>
            <a:effectLst/>
          </c:spPr>
          <c:invertIfNegative val="0"/>
          <c:val>
            <c:numLit>
              <c:formatCode>General</c:formatCode>
              <c:ptCount val="1"/>
              <c:pt idx="0">
                <c:v>1</c:v>
              </c:pt>
            </c:numLit>
          </c:val>
          <c:extLst>
            <c:ext xmlns:c16="http://schemas.microsoft.com/office/drawing/2014/chart" uri="{C3380CC4-5D6E-409C-BE32-E72D297353CC}">
              <c16:uniqueId val="{00000000-CD56-4680-A822-802ECCB20E40}"/>
            </c:ext>
          </c:extLst>
        </c:ser>
        <c:ser>
          <c:idx val="15"/>
          <c:order val="1"/>
          <c:tx>
            <c:strRef>
              <c:f>'level-7'!$Q$1</c:f>
              <c:strCache>
                <c:ptCount val="1"/>
                <c:pt idx="0">
                  <c:v>Gammaproteobacteria</c:v>
                </c:pt>
              </c:strCache>
            </c:strRef>
          </c:tx>
          <c:spPr>
            <a:solidFill>
              <a:srgbClr val="A5A1F9"/>
            </a:solidFill>
            <a:ln>
              <a:noFill/>
            </a:ln>
            <a:effectLst/>
          </c:spPr>
          <c:invertIfNegative val="0"/>
          <c:cat>
            <c:strRef>
              <c:f>'level-7'!$A$2:$A$5</c:f>
              <c:strCache>
                <c:ptCount val="4"/>
                <c:pt idx="0">
                  <c:v>West</c:v>
                </c:pt>
                <c:pt idx="1">
                  <c:v>South</c:v>
                </c:pt>
                <c:pt idx="2">
                  <c:v>North</c:v>
                </c:pt>
                <c:pt idx="3">
                  <c:v>East</c:v>
                </c:pt>
              </c:strCache>
            </c:strRef>
          </c:cat>
          <c:val>
            <c:numRef>
              <c:f>'level-7'!$Q$2:$Q$5</c:f>
              <c:numCache>
                <c:formatCode>General</c:formatCode>
                <c:ptCount val="4"/>
                <c:pt idx="0">
                  <c:v>162</c:v>
                </c:pt>
                <c:pt idx="1">
                  <c:v>48</c:v>
                </c:pt>
                <c:pt idx="2">
                  <c:v>642</c:v>
                </c:pt>
                <c:pt idx="3">
                  <c:v>64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D56-4680-A822-802ECCB20E40}"/>
            </c:ext>
          </c:extLst>
        </c:ser>
        <c:ser>
          <c:idx val="14"/>
          <c:order val="2"/>
          <c:tx>
            <c:strRef>
              <c:f>'level-7'!$P$1</c:f>
              <c:strCache>
                <c:ptCount val="1"/>
                <c:pt idx="0">
                  <c:v>Helicobacteraceae</c:v>
                </c:pt>
              </c:strCache>
            </c:strRef>
          </c:tx>
          <c:spPr>
            <a:solidFill>
              <a:srgbClr val="E5D7FD"/>
            </a:solidFill>
            <a:ln>
              <a:noFill/>
            </a:ln>
            <a:effectLst/>
          </c:spPr>
          <c:invertIfNegative val="0"/>
          <c:cat>
            <c:strRef>
              <c:f>'level-7'!$A$2:$A$5</c:f>
              <c:strCache>
                <c:ptCount val="4"/>
                <c:pt idx="0">
                  <c:v>West</c:v>
                </c:pt>
                <c:pt idx="1">
                  <c:v>South</c:v>
                </c:pt>
                <c:pt idx="2">
                  <c:v>North</c:v>
                </c:pt>
                <c:pt idx="3">
                  <c:v>East</c:v>
                </c:pt>
              </c:strCache>
            </c:strRef>
          </c:cat>
          <c:val>
            <c:numRef>
              <c:f>'level-7'!$P$2:$P$5</c:f>
              <c:numCache>
                <c:formatCode>General</c:formatCode>
                <c:ptCount val="4"/>
                <c:pt idx="0">
                  <c:v>0</c:v>
                </c:pt>
                <c:pt idx="1">
                  <c:v>0</c:v>
                </c:pt>
                <c:pt idx="2">
                  <c:v>42</c:v>
                </c:pt>
                <c:pt idx="3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D56-4680-A822-802ECCB20E40}"/>
            </c:ext>
          </c:extLst>
        </c:ser>
        <c:ser>
          <c:idx val="13"/>
          <c:order val="3"/>
          <c:tx>
            <c:strRef>
              <c:f>'level-7'!$O$1</c:f>
              <c:strCache>
                <c:ptCount val="1"/>
                <c:pt idx="0">
                  <c:v>Epsilonproteobacteria</c:v>
                </c:pt>
              </c:strCache>
            </c:strRef>
          </c:tx>
          <c:spPr>
            <a:solidFill>
              <a:srgbClr val="4055EE"/>
            </a:solidFill>
            <a:ln>
              <a:noFill/>
            </a:ln>
            <a:effectLst/>
          </c:spPr>
          <c:invertIfNegative val="0"/>
          <c:cat>
            <c:strRef>
              <c:f>'level-7'!$A$2:$A$5</c:f>
              <c:strCache>
                <c:ptCount val="4"/>
                <c:pt idx="0">
                  <c:v>West</c:v>
                </c:pt>
                <c:pt idx="1">
                  <c:v>South</c:v>
                </c:pt>
                <c:pt idx="2">
                  <c:v>North</c:v>
                </c:pt>
                <c:pt idx="3">
                  <c:v>East</c:v>
                </c:pt>
              </c:strCache>
            </c:strRef>
          </c:cat>
          <c:val>
            <c:numRef>
              <c:f>'level-7'!$O$2:$O$5</c:f>
              <c:numCache>
                <c:formatCode>General</c:formatCode>
                <c:ptCount val="4"/>
                <c:pt idx="0">
                  <c:v>0</c:v>
                </c:pt>
                <c:pt idx="1">
                  <c:v>0</c:v>
                </c:pt>
                <c:pt idx="2">
                  <c:v>56</c:v>
                </c:pt>
                <c:pt idx="3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CD56-4680-A822-802ECCB20E40}"/>
            </c:ext>
          </c:extLst>
        </c:ser>
        <c:ser>
          <c:idx val="12"/>
          <c:order val="4"/>
          <c:tx>
            <c:strRef>
              <c:f>'level-7'!$N$1</c:f>
              <c:strCache>
                <c:ptCount val="1"/>
                <c:pt idx="0">
                  <c:v>Alcaligenaceae</c:v>
                </c:pt>
              </c:strCache>
            </c:strRef>
          </c:tx>
          <c:spPr>
            <a:solidFill>
              <a:srgbClr val="A27BF1"/>
            </a:solidFill>
            <a:ln>
              <a:noFill/>
            </a:ln>
            <a:effectLst/>
          </c:spPr>
          <c:invertIfNegative val="0"/>
          <c:cat>
            <c:strRef>
              <c:f>'level-7'!$A$2:$A$5</c:f>
              <c:strCache>
                <c:ptCount val="4"/>
                <c:pt idx="0">
                  <c:v>West</c:v>
                </c:pt>
                <c:pt idx="1">
                  <c:v>South</c:v>
                </c:pt>
                <c:pt idx="2">
                  <c:v>North</c:v>
                </c:pt>
                <c:pt idx="3">
                  <c:v>East</c:v>
                </c:pt>
              </c:strCache>
            </c:strRef>
          </c:cat>
          <c:val>
            <c:numRef>
              <c:f>'level-7'!$N$2:$N$5</c:f>
              <c:numCache>
                <c:formatCode>General</c:formatCode>
                <c:ptCount val="4"/>
                <c:pt idx="0">
                  <c:v>2</c:v>
                </c:pt>
                <c:pt idx="1">
                  <c:v>0</c:v>
                </c:pt>
                <c:pt idx="2">
                  <c:v>4</c:v>
                </c:pt>
                <c:pt idx="3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CD56-4680-A822-802ECCB20E40}"/>
            </c:ext>
          </c:extLst>
        </c:ser>
        <c:ser>
          <c:idx val="11"/>
          <c:order val="5"/>
          <c:tx>
            <c:strRef>
              <c:f>'level-7'!$M$1</c:f>
              <c:strCache>
                <c:ptCount val="1"/>
                <c:pt idx="0">
                  <c:v>Betaproteobacteria</c:v>
                </c:pt>
              </c:strCache>
            </c:strRef>
          </c:tx>
          <c:spPr>
            <a:solidFill>
              <a:srgbClr val="0070C0"/>
            </a:solidFill>
            <a:ln>
              <a:noFill/>
            </a:ln>
            <a:effectLst/>
          </c:spPr>
          <c:invertIfNegative val="0"/>
          <c:cat>
            <c:strRef>
              <c:f>'level-7'!$A$2:$A$5</c:f>
              <c:strCache>
                <c:ptCount val="4"/>
                <c:pt idx="0">
                  <c:v>West</c:v>
                </c:pt>
                <c:pt idx="1">
                  <c:v>South</c:v>
                </c:pt>
                <c:pt idx="2">
                  <c:v>North</c:v>
                </c:pt>
                <c:pt idx="3">
                  <c:v>East</c:v>
                </c:pt>
              </c:strCache>
            </c:strRef>
          </c:cat>
          <c:val>
            <c:numRef>
              <c:f>'level-7'!$M$2:$M$5</c:f>
              <c:numCache>
                <c:formatCode>General</c:formatCode>
                <c:ptCount val="4"/>
                <c:pt idx="0">
                  <c:v>335</c:v>
                </c:pt>
                <c:pt idx="1">
                  <c:v>154</c:v>
                </c:pt>
                <c:pt idx="2">
                  <c:v>594</c:v>
                </c:pt>
                <c:pt idx="3">
                  <c:v>134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CD56-4680-A822-802ECCB20E40}"/>
            </c:ext>
          </c:extLst>
        </c:ser>
        <c:ser>
          <c:idx val="10"/>
          <c:order val="6"/>
          <c:tx>
            <c:strRef>
              <c:f>'level-7'!$L$1</c:f>
              <c:strCache>
                <c:ptCount val="1"/>
                <c:pt idx="0">
                  <c:v>Rhizobium daejeonense</c:v>
                </c:pt>
              </c:strCache>
            </c:strRef>
          </c:tx>
          <c:spPr>
            <a:solidFill>
              <a:srgbClr val="9065E5"/>
            </a:solidFill>
            <a:ln>
              <a:noFill/>
            </a:ln>
            <a:effectLst/>
          </c:spPr>
          <c:invertIfNegative val="0"/>
          <c:cat>
            <c:strRef>
              <c:f>'level-7'!$A$2:$A$5</c:f>
              <c:strCache>
                <c:ptCount val="4"/>
                <c:pt idx="0">
                  <c:v>West</c:v>
                </c:pt>
                <c:pt idx="1">
                  <c:v>South</c:v>
                </c:pt>
                <c:pt idx="2">
                  <c:v>North</c:v>
                </c:pt>
                <c:pt idx="3">
                  <c:v>East</c:v>
                </c:pt>
              </c:strCache>
            </c:strRef>
          </c:cat>
          <c:val>
            <c:numRef>
              <c:f>'level-7'!$L$2:$L$5</c:f>
              <c:numCache>
                <c:formatCode>General</c:formatCode>
                <c:ptCount val="4"/>
                <c:pt idx="0">
                  <c:v>2</c:v>
                </c:pt>
                <c:pt idx="1">
                  <c:v>0</c:v>
                </c:pt>
                <c:pt idx="2">
                  <c:v>8</c:v>
                </c:pt>
                <c:pt idx="3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CD56-4680-A822-802ECCB20E40}"/>
            </c:ext>
          </c:extLst>
        </c:ser>
        <c:ser>
          <c:idx val="9"/>
          <c:order val="7"/>
          <c:tx>
            <c:strRef>
              <c:f>'level-7'!$K$1</c:f>
              <c:strCache>
                <c:ptCount val="1"/>
                <c:pt idx="0">
                  <c:v>Bradyrhizobiaceae</c:v>
                </c:pt>
              </c:strCache>
            </c:strRef>
          </c:tx>
          <c:spPr>
            <a:solidFill>
              <a:srgbClr val="6DE5E5"/>
            </a:solidFill>
            <a:ln>
              <a:noFill/>
            </a:ln>
            <a:effectLst/>
          </c:spPr>
          <c:invertIfNegative val="0"/>
          <c:cat>
            <c:strRef>
              <c:f>'level-7'!$A$2:$A$5</c:f>
              <c:strCache>
                <c:ptCount val="4"/>
                <c:pt idx="0">
                  <c:v>West</c:v>
                </c:pt>
                <c:pt idx="1">
                  <c:v>South</c:v>
                </c:pt>
                <c:pt idx="2">
                  <c:v>North</c:v>
                </c:pt>
                <c:pt idx="3">
                  <c:v>East</c:v>
                </c:pt>
              </c:strCache>
            </c:strRef>
          </c:cat>
          <c:val>
            <c:numRef>
              <c:f>'level-7'!$K$2:$K$5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17</c:v>
                </c:pt>
                <c:pt idx="3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CD56-4680-A822-802ECCB20E40}"/>
            </c:ext>
          </c:extLst>
        </c:ser>
        <c:ser>
          <c:idx val="8"/>
          <c:order val="8"/>
          <c:tx>
            <c:strRef>
              <c:f>'level-7'!$J$1</c:f>
              <c:strCache>
                <c:ptCount val="1"/>
                <c:pt idx="0">
                  <c:v>Rhizobiales</c:v>
                </c:pt>
              </c:strCache>
            </c:strRef>
          </c:tx>
          <c:spPr>
            <a:solidFill>
              <a:srgbClr val="43ABEB"/>
            </a:solidFill>
            <a:ln>
              <a:noFill/>
            </a:ln>
            <a:effectLst/>
          </c:spPr>
          <c:invertIfNegative val="0"/>
          <c:cat>
            <c:strRef>
              <c:f>'level-7'!$A$2:$A$5</c:f>
              <c:strCache>
                <c:ptCount val="4"/>
                <c:pt idx="0">
                  <c:v>West</c:v>
                </c:pt>
                <c:pt idx="1">
                  <c:v>South</c:v>
                </c:pt>
                <c:pt idx="2">
                  <c:v>North</c:v>
                </c:pt>
                <c:pt idx="3">
                  <c:v>East</c:v>
                </c:pt>
              </c:strCache>
            </c:strRef>
          </c:cat>
          <c:val>
            <c:numRef>
              <c:f>'level-7'!$J$2:$J$5</c:f>
              <c:numCache>
                <c:formatCode>General</c:formatCode>
                <c:ptCount val="4"/>
                <c:pt idx="0">
                  <c:v>10</c:v>
                </c:pt>
                <c:pt idx="1">
                  <c:v>10</c:v>
                </c:pt>
                <c:pt idx="2">
                  <c:v>16</c:v>
                </c:pt>
                <c:pt idx="3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CD56-4680-A822-802ECCB20E40}"/>
            </c:ext>
          </c:extLst>
        </c:ser>
        <c:ser>
          <c:idx val="7"/>
          <c:order val="9"/>
          <c:tx>
            <c:strRef>
              <c:f>'level-7'!$I$1</c:f>
              <c:strCache>
                <c:ptCount val="1"/>
                <c:pt idx="0">
                  <c:v>Alphaproteobacteria</c:v>
                </c:pt>
              </c:strCache>
            </c:strRef>
          </c:tx>
          <c:spPr>
            <a:solidFill>
              <a:srgbClr val="226F92"/>
            </a:solidFill>
            <a:ln>
              <a:noFill/>
            </a:ln>
            <a:effectLst/>
          </c:spPr>
          <c:invertIfNegative val="0"/>
          <c:cat>
            <c:strRef>
              <c:f>'level-7'!$A$2:$A$5</c:f>
              <c:strCache>
                <c:ptCount val="4"/>
                <c:pt idx="0">
                  <c:v>West</c:v>
                </c:pt>
                <c:pt idx="1">
                  <c:v>South</c:v>
                </c:pt>
                <c:pt idx="2">
                  <c:v>North</c:v>
                </c:pt>
                <c:pt idx="3">
                  <c:v>East</c:v>
                </c:pt>
              </c:strCache>
            </c:strRef>
          </c:cat>
          <c:val>
            <c:numRef>
              <c:f>'level-7'!$I$2:$I$5</c:f>
              <c:numCache>
                <c:formatCode>General</c:formatCode>
                <c:ptCount val="4"/>
                <c:pt idx="0">
                  <c:v>24122</c:v>
                </c:pt>
                <c:pt idx="1">
                  <c:v>24417</c:v>
                </c:pt>
                <c:pt idx="2">
                  <c:v>58464</c:v>
                </c:pt>
                <c:pt idx="3">
                  <c:v>17947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CD56-4680-A822-802ECCB20E40}"/>
            </c:ext>
          </c:extLst>
        </c:ser>
        <c:ser>
          <c:idx val="6"/>
          <c:order val="10"/>
          <c:tx>
            <c:strRef>
              <c:f>'level-7'!$H$1</c:f>
              <c:strCache>
                <c:ptCount val="1"/>
                <c:pt idx="0">
                  <c:v>Proteobacteria</c:v>
                </c:pt>
              </c:strCache>
            </c:strRef>
          </c:tx>
          <c:spPr>
            <a:solidFill>
              <a:schemeClr val="accent1">
                <a:lumMod val="50000"/>
              </a:schemeClr>
            </a:solidFill>
            <a:ln>
              <a:noFill/>
            </a:ln>
            <a:effectLst/>
          </c:spPr>
          <c:invertIfNegative val="0"/>
          <c:cat>
            <c:strRef>
              <c:f>'level-7'!$A$2:$A$5</c:f>
              <c:strCache>
                <c:ptCount val="4"/>
                <c:pt idx="0">
                  <c:v>West</c:v>
                </c:pt>
                <c:pt idx="1">
                  <c:v>South</c:v>
                </c:pt>
                <c:pt idx="2">
                  <c:v>North</c:v>
                </c:pt>
                <c:pt idx="3">
                  <c:v>East</c:v>
                </c:pt>
              </c:strCache>
            </c:strRef>
          </c:cat>
          <c:val>
            <c:numRef>
              <c:f>'level-7'!$H$2:$H$5</c:f>
              <c:numCache>
                <c:formatCode>General</c:formatCode>
                <c:ptCount val="4"/>
                <c:pt idx="0">
                  <c:v>12237</c:v>
                </c:pt>
                <c:pt idx="1">
                  <c:v>8640</c:v>
                </c:pt>
                <c:pt idx="2">
                  <c:v>25165</c:v>
                </c:pt>
                <c:pt idx="3">
                  <c:v>7091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CD56-4680-A822-802ECCB20E40}"/>
            </c:ext>
          </c:extLst>
        </c:ser>
        <c:ser>
          <c:idx val="5"/>
          <c:order val="11"/>
          <c:tx>
            <c:strRef>
              <c:f>'level-7'!$G$1</c:f>
              <c:strCache>
                <c:ptCount val="1"/>
                <c:pt idx="0">
                  <c:v>Ruminococcaceae</c:v>
                </c:pt>
              </c:strCache>
            </c:strRef>
          </c:tx>
          <c:spPr>
            <a:solidFill>
              <a:srgbClr val="F4C7A6"/>
            </a:solidFill>
            <a:ln>
              <a:noFill/>
            </a:ln>
            <a:effectLst/>
          </c:spPr>
          <c:invertIfNegative val="0"/>
          <c:cat>
            <c:strRef>
              <c:f>'level-7'!$A$2:$A$5</c:f>
              <c:strCache>
                <c:ptCount val="4"/>
                <c:pt idx="0">
                  <c:v>West</c:v>
                </c:pt>
                <c:pt idx="1">
                  <c:v>South</c:v>
                </c:pt>
                <c:pt idx="2">
                  <c:v>North</c:v>
                </c:pt>
                <c:pt idx="3">
                  <c:v>East</c:v>
                </c:pt>
              </c:strCache>
            </c:strRef>
          </c:cat>
          <c:val>
            <c:numRef>
              <c:f>'level-7'!$G$2:$G$5</c:f>
              <c:numCache>
                <c:formatCode>General</c:formatCode>
                <c:ptCount val="4"/>
                <c:pt idx="0">
                  <c:v>2</c:v>
                </c:pt>
                <c:pt idx="1">
                  <c:v>0</c:v>
                </c:pt>
                <c:pt idx="2">
                  <c:v>11</c:v>
                </c:pt>
                <c:pt idx="3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B-CD56-4680-A822-802ECCB20E40}"/>
            </c:ext>
          </c:extLst>
        </c:ser>
        <c:ser>
          <c:idx val="4"/>
          <c:order val="12"/>
          <c:tx>
            <c:strRef>
              <c:f>'level-7'!$F$1</c:f>
              <c:strCache>
                <c:ptCount val="1"/>
                <c:pt idx="0">
                  <c:v>Lachnospiraceae</c:v>
                </c:pt>
              </c:strCache>
            </c:strRef>
          </c:tx>
          <c:spPr>
            <a:solidFill>
              <a:srgbClr val="F6987E"/>
            </a:solidFill>
            <a:ln>
              <a:noFill/>
            </a:ln>
            <a:effectLst/>
          </c:spPr>
          <c:invertIfNegative val="0"/>
          <c:cat>
            <c:strRef>
              <c:f>'level-7'!$A$2:$A$5</c:f>
              <c:strCache>
                <c:ptCount val="4"/>
                <c:pt idx="0">
                  <c:v>West</c:v>
                </c:pt>
                <c:pt idx="1">
                  <c:v>South</c:v>
                </c:pt>
                <c:pt idx="2">
                  <c:v>North</c:v>
                </c:pt>
                <c:pt idx="3">
                  <c:v>East</c:v>
                </c:pt>
              </c:strCache>
            </c:strRef>
          </c:cat>
          <c:val>
            <c:numRef>
              <c:f>'level-7'!$F$2:$F$5</c:f>
              <c:numCache>
                <c:formatCode>General</c:formatCode>
                <c:ptCount val="4"/>
                <c:pt idx="0">
                  <c:v>34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CD56-4680-A822-802ECCB20E40}"/>
            </c:ext>
          </c:extLst>
        </c:ser>
        <c:ser>
          <c:idx val="3"/>
          <c:order val="13"/>
          <c:tx>
            <c:strRef>
              <c:f>'level-7'!$E$1</c:f>
              <c:strCache>
                <c:ptCount val="1"/>
                <c:pt idx="0">
                  <c:v>Clostridiales</c:v>
                </c:pt>
              </c:strCache>
            </c:strRef>
          </c:tx>
          <c:spPr>
            <a:solidFill>
              <a:srgbClr val="F74E37"/>
            </a:solidFill>
            <a:ln>
              <a:noFill/>
            </a:ln>
            <a:effectLst/>
          </c:spPr>
          <c:invertIfNegative val="0"/>
          <c:cat>
            <c:strRef>
              <c:f>'level-7'!$A$2:$A$5</c:f>
              <c:strCache>
                <c:ptCount val="4"/>
                <c:pt idx="0">
                  <c:v>West</c:v>
                </c:pt>
                <c:pt idx="1">
                  <c:v>South</c:v>
                </c:pt>
                <c:pt idx="2">
                  <c:v>North</c:v>
                </c:pt>
                <c:pt idx="3">
                  <c:v>East</c:v>
                </c:pt>
              </c:strCache>
            </c:strRef>
          </c:cat>
          <c:val>
            <c:numRef>
              <c:f>'level-7'!$E$2:$E$5</c:f>
              <c:numCache>
                <c:formatCode>General</c:formatCode>
                <c:ptCount val="4"/>
                <c:pt idx="0">
                  <c:v>597</c:v>
                </c:pt>
                <c:pt idx="1">
                  <c:v>426</c:v>
                </c:pt>
                <c:pt idx="2">
                  <c:v>216</c:v>
                </c:pt>
                <c:pt idx="3">
                  <c:v>14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D-CD56-4680-A822-802ECCB20E40}"/>
            </c:ext>
          </c:extLst>
        </c:ser>
        <c:ser>
          <c:idx val="2"/>
          <c:order val="14"/>
          <c:tx>
            <c:strRef>
              <c:f>'level-7'!$D$1</c:f>
              <c:strCache>
                <c:ptCount val="1"/>
                <c:pt idx="0">
                  <c:v>Firmicutes</c:v>
                </c:pt>
              </c:strCache>
            </c:strRef>
          </c:tx>
          <c:spPr>
            <a:solidFill>
              <a:srgbClr val="B40000"/>
            </a:solidFill>
            <a:ln>
              <a:noFill/>
            </a:ln>
            <a:effectLst/>
          </c:spPr>
          <c:invertIfNegative val="0"/>
          <c:cat>
            <c:strRef>
              <c:f>'level-7'!$A$2:$A$5</c:f>
              <c:strCache>
                <c:ptCount val="4"/>
                <c:pt idx="0">
                  <c:v>West</c:v>
                </c:pt>
                <c:pt idx="1">
                  <c:v>South</c:v>
                </c:pt>
                <c:pt idx="2">
                  <c:v>North</c:v>
                </c:pt>
                <c:pt idx="3">
                  <c:v>East</c:v>
                </c:pt>
              </c:strCache>
            </c:strRef>
          </c:cat>
          <c:val>
            <c:numRef>
              <c:f>'level-7'!$D$2:$D$5</c:f>
              <c:numCache>
                <c:formatCode>General</c:formatCode>
                <c:ptCount val="4"/>
                <c:pt idx="0">
                  <c:v>0</c:v>
                </c:pt>
                <c:pt idx="1">
                  <c:v>14</c:v>
                </c:pt>
                <c:pt idx="2">
                  <c:v>0</c:v>
                </c:pt>
                <c:pt idx="3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CD56-4680-A822-802ECCB20E40}"/>
            </c:ext>
          </c:extLst>
        </c:ser>
        <c:ser>
          <c:idx val="1"/>
          <c:order val="15"/>
          <c:tx>
            <c:strRef>
              <c:f>'level-7'!$C$1</c:f>
              <c:strCache>
                <c:ptCount val="1"/>
                <c:pt idx="0">
                  <c:v>Bacteroidetes</c:v>
                </c:pt>
              </c:strCache>
            </c:strRef>
          </c:tx>
          <c:spPr>
            <a:solidFill>
              <a:srgbClr val="FFFF00"/>
            </a:solidFill>
            <a:ln>
              <a:noFill/>
            </a:ln>
            <a:effectLst/>
          </c:spPr>
          <c:invertIfNegative val="0"/>
          <c:cat>
            <c:strRef>
              <c:f>'level-7'!$A$2:$A$5</c:f>
              <c:strCache>
                <c:ptCount val="4"/>
                <c:pt idx="0">
                  <c:v>West</c:v>
                </c:pt>
                <c:pt idx="1">
                  <c:v>South</c:v>
                </c:pt>
                <c:pt idx="2">
                  <c:v>North</c:v>
                </c:pt>
                <c:pt idx="3">
                  <c:v>East</c:v>
                </c:pt>
              </c:strCache>
            </c:strRef>
          </c:cat>
          <c:val>
            <c:numRef>
              <c:f>'level-7'!$C$2:$C$5</c:f>
              <c:numCache>
                <c:formatCode>General</c:formatCode>
                <c:ptCount val="4"/>
                <c:pt idx="0">
                  <c:v>150</c:v>
                </c:pt>
                <c:pt idx="1">
                  <c:v>102</c:v>
                </c:pt>
                <c:pt idx="2">
                  <c:v>80</c:v>
                </c:pt>
                <c:pt idx="3">
                  <c:v>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F-CD56-4680-A822-802ECCB20E40}"/>
            </c:ext>
          </c:extLst>
        </c:ser>
        <c:ser>
          <c:idx val="0"/>
          <c:order val="16"/>
          <c:tx>
            <c:strRef>
              <c:f>'level-7'!$B$1</c:f>
              <c:strCache>
                <c:ptCount val="1"/>
                <c:pt idx="0">
                  <c:v>Other</c:v>
                </c:pt>
              </c:strCache>
            </c:strRef>
          </c:tx>
          <c:spPr>
            <a:solidFill>
              <a:schemeClr val="bg2">
                <a:lumMod val="50000"/>
              </a:schemeClr>
            </a:solidFill>
            <a:ln>
              <a:noFill/>
            </a:ln>
            <a:effectLst/>
          </c:spPr>
          <c:invertIfNegative val="0"/>
          <c:cat>
            <c:strRef>
              <c:f>'level-7'!$A$2:$A$5</c:f>
              <c:strCache>
                <c:ptCount val="4"/>
                <c:pt idx="0">
                  <c:v>West</c:v>
                </c:pt>
                <c:pt idx="1">
                  <c:v>South</c:v>
                </c:pt>
                <c:pt idx="2">
                  <c:v>North</c:v>
                </c:pt>
                <c:pt idx="3">
                  <c:v>East</c:v>
                </c:pt>
              </c:strCache>
            </c:strRef>
          </c:cat>
          <c:val>
            <c:numRef>
              <c:f>'level-7'!$B$2:$B$5</c:f>
              <c:numCache>
                <c:formatCode>General</c:formatCode>
                <c:ptCount val="4"/>
                <c:pt idx="0">
                  <c:v>13575</c:v>
                </c:pt>
                <c:pt idx="1">
                  <c:v>14624</c:v>
                </c:pt>
                <c:pt idx="2">
                  <c:v>22512</c:v>
                </c:pt>
                <c:pt idx="3">
                  <c:v>13475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0-CD56-4680-A822-802ECCB20E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5"/>
        <c:overlap val="100"/>
        <c:serLines>
          <c:spPr>
            <a:ln w="9525" cap="flat" cmpd="sng" algn="ctr">
              <a:solidFill>
                <a:schemeClr val="tx1">
                  <a:lumMod val="35000"/>
                  <a:lumOff val="65000"/>
                </a:schemeClr>
              </a:solidFill>
              <a:round/>
            </a:ln>
            <a:effectLst/>
          </c:spPr>
        </c:serLines>
        <c:axId val="452658632"/>
        <c:axId val="452651088"/>
      </c:barChart>
      <c:catAx>
        <c:axId val="4526586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52651088"/>
        <c:crosses val="autoZero"/>
        <c:auto val="1"/>
        <c:lblAlgn val="ctr"/>
        <c:lblOffset val="100"/>
        <c:noMultiLvlLbl val="0"/>
      </c:catAx>
      <c:valAx>
        <c:axId val="4526510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526586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2146237269308753"/>
          <c:y val="5.2055993000874767E-5"/>
          <c:w val="0.17269819523871133"/>
          <c:h val="0.9999479440069989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7460957869045207E-2"/>
          <c:y val="2.0229715149102559E-2"/>
          <c:w val="0.72268058970732885"/>
          <c:h val="0.92607277223701134"/>
        </c:manualLayout>
      </c:layout>
      <c:barChart>
        <c:barDir val="col"/>
        <c:grouping val="percentStacked"/>
        <c:varyColors val="0"/>
        <c:ser>
          <c:idx val="16"/>
          <c:order val="0"/>
          <c:tx>
            <c:strRef>
              <c:f>'level-7'!$R$1</c:f>
              <c:strCache>
                <c:ptCount val="1"/>
                <c:pt idx="0">
                  <c:v>Candidatus Hepatoplasma</c:v>
                </c:pt>
              </c:strCache>
            </c:strRef>
          </c:tx>
          <c:spPr>
            <a:solidFill>
              <a:schemeClr val="accent6">
                <a:lumMod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'level-7'!$A$2:$A$4</c:f>
              <c:strCache>
                <c:ptCount val="3"/>
                <c:pt idx="0">
                  <c:v>Medium</c:v>
                </c:pt>
                <c:pt idx="1">
                  <c:v>Calm</c:v>
                </c:pt>
                <c:pt idx="2">
                  <c:v>Strong</c:v>
                </c:pt>
              </c:strCache>
            </c:strRef>
          </c:cat>
          <c:val>
            <c:numRef>
              <c:f>'level-7'!$R$2:$R$4</c:f>
              <c:numCache>
                <c:formatCode>General</c:formatCode>
                <c:ptCount val="3"/>
                <c:pt idx="0">
                  <c:v>12</c:v>
                </c:pt>
                <c:pt idx="1">
                  <c:v>2</c:v>
                </c:pt>
                <c:pt idx="2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B27-49B7-BA01-3F5595B87383}"/>
            </c:ext>
          </c:extLst>
        </c:ser>
        <c:ser>
          <c:idx val="15"/>
          <c:order val="1"/>
          <c:tx>
            <c:strRef>
              <c:f>'level-7'!$Q$1</c:f>
              <c:strCache>
                <c:ptCount val="1"/>
                <c:pt idx="0">
                  <c:v>Gammaproteobacteria</c:v>
                </c:pt>
              </c:strCache>
            </c:strRef>
          </c:tx>
          <c:spPr>
            <a:solidFill>
              <a:srgbClr val="A5A1F9"/>
            </a:solidFill>
            <a:ln>
              <a:noFill/>
            </a:ln>
            <a:effectLst/>
          </c:spPr>
          <c:invertIfNegative val="0"/>
          <c:cat>
            <c:strRef>
              <c:f>'level-7'!$A$2:$A$4</c:f>
              <c:strCache>
                <c:ptCount val="3"/>
                <c:pt idx="0">
                  <c:v>Medium</c:v>
                </c:pt>
                <c:pt idx="1">
                  <c:v>Calm</c:v>
                </c:pt>
                <c:pt idx="2">
                  <c:v>Strong</c:v>
                </c:pt>
              </c:strCache>
            </c:strRef>
          </c:cat>
          <c:val>
            <c:numRef>
              <c:f>'level-7'!$Q$2:$Q$4</c:f>
              <c:numCache>
                <c:formatCode>General</c:formatCode>
                <c:ptCount val="3"/>
                <c:pt idx="0">
                  <c:v>472</c:v>
                </c:pt>
                <c:pt idx="1">
                  <c:v>48</c:v>
                </c:pt>
                <c:pt idx="2">
                  <c:v>396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B27-49B7-BA01-3F5595B87383}"/>
            </c:ext>
          </c:extLst>
        </c:ser>
        <c:ser>
          <c:idx val="14"/>
          <c:order val="2"/>
          <c:tx>
            <c:strRef>
              <c:f>'level-7'!$P$1</c:f>
              <c:strCache>
                <c:ptCount val="1"/>
                <c:pt idx="0">
                  <c:v>Helicobacteraceae</c:v>
                </c:pt>
              </c:strCache>
            </c:strRef>
          </c:tx>
          <c:spPr>
            <a:solidFill>
              <a:srgbClr val="E5D7FD"/>
            </a:solidFill>
            <a:ln>
              <a:noFill/>
            </a:ln>
            <a:effectLst/>
          </c:spPr>
          <c:invertIfNegative val="0"/>
          <c:cat>
            <c:strRef>
              <c:f>'level-7'!$A$2:$A$4</c:f>
              <c:strCache>
                <c:ptCount val="3"/>
                <c:pt idx="0">
                  <c:v>Medium</c:v>
                </c:pt>
                <c:pt idx="1">
                  <c:v>Calm</c:v>
                </c:pt>
                <c:pt idx="2">
                  <c:v>Strong</c:v>
                </c:pt>
              </c:strCache>
            </c:strRef>
          </c:cat>
          <c:val>
            <c:numRef>
              <c:f>'level-7'!$P$2:$P$4</c:f>
              <c:numCache>
                <c:formatCode>General</c:formatCode>
                <c:ptCount val="3"/>
                <c:pt idx="0">
                  <c:v>42</c:v>
                </c:pt>
                <c:pt idx="1">
                  <c:v>0</c:v>
                </c:pt>
                <c:pt idx="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B27-49B7-BA01-3F5595B87383}"/>
            </c:ext>
          </c:extLst>
        </c:ser>
        <c:ser>
          <c:idx val="13"/>
          <c:order val="3"/>
          <c:tx>
            <c:strRef>
              <c:f>'level-7'!$O$1</c:f>
              <c:strCache>
                <c:ptCount val="1"/>
                <c:pt idx="0">
                  <c:v>Epsilonproteobacteria</c:v>
                </c:pt>
              </c:strCache>
            </c:strRef>
          </c:tx>
          <c:spPr>
            <a:solidFill>
              <a:srgbClr val="4055EE"/>
            </a:solidFill>
            <a:ln>
              <a:noFill/>
            </a:ln>
            <a:effectLst/>
          </c:spPr>
          <c:invertIfNegative val="0"/>
          <c:cat>
            <c:strRef>
              <c:f>'level-7'!$A$2:$A$4</c:f>
              <c:strCache>
                <c:ptCount val="3"/>
                <c:pt idx="0">
                  <c:v>Medium</c:v>
                </c:pt>
                <c:pt idx="1">
                  <c:v>Calm</c:v>
                </c:pt>
                <c:pt idx="2">
                  <c:v>Strong</c:v>
                </c:pt>
              </c:strCache>
            </c:strRef>
          </c:cat>
          <c:val>
            <c:numRef>
              <c:f>'level-7'!$O$2:$O$4</c:f>
              <c:numCache>
                <c:formatCode>General</c:formatCode>
                <c:ptCount val="3"/>
                <c:pt idx="0">
                  <c:v>56</c:v>
                </c:pt>
                <c:pt idx="1">
                  <c:v>0</c:v>
                </c:pt>
                <c:pt idx="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FB27-49B7-BA01-3F5595B87383}"/>
            </c:ext>
          </c:extLst>
        </c:ser>
        <c:ser>
          <c:idx val="12"/>
          <c:order val="4"/>
          <c:tx>
            <c:strRef>
              <c:f>'level-7'!$N$1</c:f>
              <c:strCache>
                <c:ptCount val="1"/>
                <c:pt idx="0">
                  <c:v>Alcaligenaceae</c:v>
                </c:pt>
              </c:strCache>
            </c:strRef>
          </c:tx>
          <c:spPr>
            <a:solidFill>
              <a:srgbClr val="A27BF1"/>
            </a:solidFill>
            <a:ln>
              <a:noFill/>
            </a:ln>
            <a:effectLst/>
          </c:spPr>
          <c:invertIfNegative val="0"/>
          <c:cat>
            <c:strRef>
              <c:f>'level-7'!$A$2:$A$4</c:f>
              <c:strCache>
                <c:ptCount val="3"/>
                <c:pt idx="0">
                  <c:v>Medium</c:v>
                </c:pt>
                <c:pt idx="1">
                  <c:v>Calm</c:v>
                </c:pt>
                <c:pt idx="2">
                  <c:v>Strong</c:v>
                </c:pt>
              </c:strCache>
            </c:strRef>
          </c:cat>
          <c:val>
            <c:numRef>
              <c:f>'level-7'!$N$2:$N$4</c:f>
              <c:numCache>
                <c:formatCode>General</c:formatCode>
                <c:ptCount val="3"/>
                <c:pt idx="0">
                  <c:v>8</c:v>
                </c:pt>
                <c:pt idx="1">
                  <c:v>0</c:v>
                </c:pt>
                <c:pt idx="2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FB27-49B7-BA01-3F5595B87383}"/>
            </c:ext>
          </c:extLst>
        </c:ser>
        <c:ser>
          <c:idx val="11"/>
          <c:order val="5"/>
          <c:tx>
            <c:strRef>
              <c:f>'level-7'!$M$1</c:f>
              <c:strCache>
                <c:ptCount val="1"/>
                <c:pt idx="0">
                  <c:v>Betaproteobacteria</c:v>
                </c:pt>
              </c:strCache>
            </c:strRef>
          </c:tx>
          <c:spPr>
            <a:solidFill>
              <a:srgbClr val="0070C0"/>
            </a:solidFill>
            <a:ln>
              <a:noFill/>
            </a:ln>
            <a:effectLst/>
          </c:spPr>
          <c:invertIfNegative val="0"/>
          <c:cat>
            <c:strRef>
              <c:f>'level-7'!$A$2:$A$4</c:f>
              <c:strCache>
                <c:ptCount val="3"/>
                <c:pt idx="0">
                  <c:v>Medium</c:v>
                </c:pt>
                <c:pt idx="1">
                  <c:v>Calm</c:v>
                </c:pt>
                <c:pt idx="2">
                  <c:v>Strong</c:v>
                </c:pt>
              </c:strCache>
            </c:strRef>
          </c:cat>
          <c:val>
            <c:numRef>
              <c:f>'level-7'!$M$2:$M$4</c:f>
              <c:numCache>
                <c:formatCode>General</c:formatCode>
                <c:ptCount val="3"/>
                <c:pt idx="0">
                  <c:v>732</c:v>
                </c:pt>
                <c:pt idx="1">
                  <c:v>154</c:v>
                </c:pt>
                <c:pt idx="2">
                  <c:v>331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FB27-49B7-BA01-3F5595B87383}"/>
            </c:ext>
          </c:extLst>
        </c:ser>
        <c:ser>
          <c:idx val="10"/>
          <c:order val="6"/>
          <c:tx>
            <c:strRef>
              <c:f>'level-7'!$L$1</c:f>
              <c:strCache>
                <c:ptCount val="1"/>
                <c:pt idx="0">
                  <c:v>Rhizobium daejeonense</c:v>
                </c:pt>
              </c:strCache>
            </c:strRef>
          </c:tx>
          <c:spPr>
            <a:solidFill>
              <a:srgbClr val="9065E5"/>
            </a:solidFill>
            <a:ln>
              <a:noFill/>
            </a:ln>
            <a:effectLst/>
          </c:spPr>
          <c:invertIfNegative val="0"/>
          <c:cat>
            <c:strRef>
              <c:f>'level-7'!$A$2:$A$4</c:f>
              <c:strCache>
                <c:ptCount val="3"/>
                <c:pt idx="0">
                  <c:v>Medium</c:v>
                </c:pt>
                <c:pt idx="1">
                  <c:v>Calm</c:v>
                </c:pt>
                <c:pt idx="2">
                  <c:v>Strong</c:v>
                </c:pt>
              </c:strCache>
            </c:strRef>
          </c:cat>
          <c:val>
            <c:numRef>
              <c:f>'level-7'!$L$2:$L$4</c:f>
              <c:numCache>
                <c:formatCode>General</c:formatCode>
                <c:ptCount val="3"/>
                <c:pt idx="0">
                  <c:v>4</c:v>
                </c:pt>
                <c:pt idx="1">
                  <c:v>0</c:v>
                </c:pt>
                <c:pt idx="2">
                  <c:v>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FB27-49B7-BA01-3F5595B87383}"/>
            </c:ext>
          </c:extLst>
        </c:ser>
        <c:ser>
          <c:idx val="9"/>
          <c:order val="7"/>
          <c:tx>
            <c:strRef>
              <c:f>'level-7'!$K$1</c:f>
              <c:strCache>
                <c:ptCount val="1"/>
                <c:pt idx="0">
                  <c:v>Bradyrhizobiaceae</c:v>
                </c:pt>
              </c:strCache>
            </c:strRef>
          </c:tx>
          <c:spPr>
            <a:solidFill>
              <a:srgbClr val="6DE5E5"/>
            </a:solidFill>
            <a:ln>
              <a:noFill/>
            </a:ln>
            <a:effectLst/>
          </c:spPr>
          <c:invertIfNegative val="0"/>
          <c:cat>
            <c:strRef>
              <c:f>'level-7'!$A$2:$A$4</c:f>
              <c:strCache>
                <c:ptCount val="3"/>
                <c:pt idx="0">
                  <c:v>Medium</c:v>
                </c:pt>
                <c:pt idx="1">
                  <c:v>Calm</c:v>
                </c:pt>
                <c:pt idx="2">
                  <c:v>Strong</c:v>
                </c:pt>
              </c:strCache>
            </c:strRef>
          </c:cat>
          <c:val>
            <c:numRef>
              <c:f>'level-7'!$K$2:$K$4</c:f>
              <c:numCache>
                <c:formatCode>General</c:formatCode>
                <c:ptCount val="3"/>
                <c:pt idx="0">
                  <c:v>4</c:v>
                </c:pt>
                <c:pt idx="1">
                  <c:v>2</c:v>
                </c:pt>
                <c:pt idx="2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FB27-49B7-BA01-3F5595B87383}"/>
            </c:ext>
          </c:extLst>
        </c:ser>
        <c:ser>
          <c:idx val="8"/>
          <c:order val="8"/>
          <c:tx>
            <c:strRef>
              <c:f>'level-7'!$J$1</c:f>
              <c:strCache>
                <c:ptCount val="1"/>
                <c:pt idx="0">
                  <c:v>Rhizobiales</c:v>
                </c:pt>
              </c:strCache>
            </c:strRef>
          </c:tx>
          <c:spPr>
            <a:solidFill>
              <a:srgbClr val="43ABEB"/>
            </a:solidFill>
            <a:ln>
              <a:noFill/>
            </a:ln>
            <a:effectLst/>
          </c:spPr>
          <c:invertIfNegative val="0"/>
          <c:cat>
            <c:strRef>
              <c:f>'level-7'!$A$2:$A$4</c:f>
              <c:strCache>
                <c:ptCount val="3"/>
                <c:pt idx="0">
                  <c:v>Medium</c:v>
                </c:pt>
                <c:pt idx="1">
                  <c:v>Calm</c:v>
                </c:pt>
                <c:pt idx="2">
                  <c:v>Strong</c:v>
                </c:pt>
              </c:strCache>
            </c:strRef>
          </c:cat>
          <c:val>
            <c:numRef>
              <c:f>'level-7'!$J$2:$J$4</c:f>
              <c:numCache>
                <c:formatCode>General</c:formatCode>
                <c:ptCount val="3"/>
                <c:pt idx="0">
                  <c:v>23</c:v>
                </c:pt>
                <c:pt idx="1">
                  <c:v>10</c:v>
                </c:pt>
                <c:pt idx="2">
                  <c:v>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FB27-49B7-BA01-3F5595B87383}"/>
            </c:ext>
          </c:extLst>
        </c:ser>
        <c:ser>
          <c:idx val="7"/>
          <c:order val="9"/>
          <c:tx>
            <c:strRef>
              <c:f>'level-7'!$I$1</c:f>
              <c:strCache>
                <c:ptCount val="1"/>
                <c:pt idx="0">
                  <c:v>Alphaproteobacteria</c:v>
                </c:pt>
              </c:strCache>
            </c:strRef>
          </c:tx>
          <c:spPr>
            <a:solidFill>
              <a:srgbClr val="226F92"/>
            </a:solidFill>
            <a:ln>
              <a:noFill/>
            </a:ln>
            <a:effectLst/>
          </c:spPr>
          <c:invertIfNegative val="0"/>
          <c:cat>
            <c:strRef>
              <c:f>'level-7'!$A$2:$A$4</c:f>
              <c:strCache>
                <c:ptCount val="3"/>
                <c:pt idx="0">
                  <c:v>Medium</c:v>
                </c:pt>
                <c:pt idx="1">
                  <c:v>Calm</c:v>
                </c:pt>
                <c:pt idx="2">
                  <c:v>Strong</c:v>
                </c:pt>
              </c:strCache>
            </c:strRef>
          </c:cat>
          <c:val>
            <c:numRef>
              <c:f>'level-7'!$I$2:$I$4</c:f>
              <c:numCache>
                <c:formatCode>General</c:formatCode>
                <c:ptCount val="3"/>
                <c:pt idx="0">
                  <c:v>71046</c:v>
                </c:pt>
                <c:pt idx="1">
                  <c:v>24417</c:v>
                </c:pt>
                <c:pt idx="2">
                  <c:v>29487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FB27-49B7-BA01-3F5595B87383}"/>
            </c:ext>
          </c:extLst>
        </c:ser>
        <c:ser>
          <c:idx val="6"/>
          <c:order val="10"/>
          <c:tx>
            <c:strRef>
              <c:f>'level-7'!$H$1</c:f>
              <c:strCache>
                <c:ptCount val="1"/>
                <c:pt idx="0">
                  <c:v>Proteobacteria</c:v>
                </c:pt>
              </c:strCache>
            </c:strRef>
          </c:tx>
          <c:spPr>
            <a:solidFill>
              <a:schemeClr val="accent1">
                <a:lumMod val="50000"/>
              </a:schemeClr>
            </a:solidFill>
            <a:ln>
              <a:noFill/>
            </a:ln>
            <a:effectLst/>
          </c:spPr>
          <c:invertIfNegative val="0"/>
          <c:cat>
            <c:strRef>
              <c:f>'level-7'!$A$2:$A$4</c:f>
              <c:strCache>
                <c:ptCount val="3"/>
                <c:pt idx="0">
                  <c:v>Medium</c:v>
                </c:pt>
                <c:pt idx="1">
                  <c:v>Calm</c:v>
                </c:pt>
                <c:pt idx="2">
                  <c:v>Strong</c:v>
                </c:pt>
              </c:strCache>
            </c:strRef>
          </c:cat>
          <c:val>
            <c:numRef>
              <c:f>'level-7'!$H$2:$H$4</c:f>
              <c:numCache>
                <c:formatCode>General</c:formatCode>
                <c:ptCount val="3"/>
                <c:pt idx="0">
                  <c:v>29135</c:v>
                </c:pt>
                <c:pt idx="1">
                  <c:v>8640</c:v>
                </c:pt>
                <c:pt idx="2">
                  <c:v>15358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FB27-49B7-BA01-3F5595B87383}"/>
            </c:ext>
          </c:extLst>
        </c:ser>
        <c:ser>
          <c:idx val="5"/>
          <c:order val="11"/>
          <c:tx>
            <c:strRef>
              <c:f>'level-7'!$G$1</c:f>
              <c:strCache>
                <c:ptCount val="1"/>
                <c:pt idx="0">
                  <c:v>Ruminococcaceae</c:v>
                </c:pt>
              </c:strCache>
            </c:strRef>
          </c:tx>
          <c:spPr>
            <a:solidFill>
              <a:srgbClr val="F4C7A6"/>
            </a:solidFill>
            <a:ln>
              <a:noFill/>
            </a:ln>
            <a:effectLst/>
          </c:spPr>
          <c:invertIfNegative val="0"/>
          <c:cat>
            <c:strRef>
              <c:f>'level-7'!$A$2:$A$4</c:f>
              <c:strCache>
                <c:ptCount val="3"/>
                <c:pt idx="0">
                  <c:v>Medium</c:v>
                </c:pt>
                <c:pt idx="1">
                  <c:v>Calm</c:v>
                </c:pt>
                <c:pt idx="2">
                  <c:v>Strong</c:v>
                </c:pt>
              </c:strCache>
            </c:strRef>
          </c:cat>
          <c:val>
            <c:numRef>
              <c:f>'level-7'!$G$2:$G$4</c:f>
              <c:numCache>
                <c:formatCode>General</c:formatCode>
                <c:ptCount val="3"/>
                <c:pt idx="0">
                  <c:v>6</c:v>
                </c:pt>
                <c:pt idx="1">
                  <c:v>0</c:v>
                </c:pt>
                <c:pt idx="2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B-FB27-49B7-BA01-3F5595B87383}"/>
            </c:ext>
          </c:extLst>
        </c:ser>
        <c:ser>
          <c:idx val="4"/>
          <c:order val="12"/>
          <c:tx>
            <c:strRef>
              <c:f>'level-7'!$F$1</c:f>
              <c:strCache>
                <c:ptCount val="1"/>
                <c:pt idx="0">
                  <c:v>Lachnospiraceae</c:v>
                </c:pt>
              </c:strCache>
            </c:strRef>
          </c:tx>
          <c:spPr>
            <a:solidFill>
              <a:srgbClr val="F6987E"/>
            </a:solidFill>
            <a:ln>
              <a:noFill/>
            </a:ln>
            <a:effectLst/>
          </c:spPr>
          <c:invertIfNegative val="0"/>
          <c:cat>
            <c:strRef>
              <c:f>'level-7'!$A$2:$A$4</c:f>
              <c:strCache>
                <c:ptCount val="3"/>
                <c:pt idx="0">
                  <c:v>Medium</c:v>
                </c:pt>
                <c:pt idx="1">
                  <c:v>Calm</c:v>
                </c:pt>
                <c:pt idx="2">
                  <c:v>Strong</c:v>
                </c:pt>
              </c:strCache>
            </c:strRef>
          </c:cat>
          <c:val>
            <c:numRef>
              <c:f>'level-7'!$F$2:$F$4</c:f>
              <c:numCache>
                <c:formatCode>General</c:formatCode>
                <c:ptCount val="3"/>
                <c:pt idx="0">
                  <c:v>34</c:v>
                </c:pt>
                <c:pt idx="1">
                  <c:v>0</c:v>
                </c:pt>
                <c:pt idx="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FB27-49B7-BA01-3F5595B87383}"/>
            </c:ext>
          </c:extLst>
        </c:ser>
        <c:ser>
          <c:idx val="3"/>
          <c:order val="13"/>
          <c:tx>
            <c:strRef>
              <c:f>'level-7'!$E$1</c:f>
              <c:strCache>
                <c:ptCount val="1"/>
                <c:pt idx="0">
                  <c:v>Clostridiales</c:v>
                </c:pt>
              </c:strCache>
            </c:strRef>
          </c:tx>
          <c:spPr>
            <a:solidFill>
              <a:srgbClr val="F74E37"/>
            </a:solidFill>
            <a:ln>
              <a:noFill/>
            </a:ln>
            <a:effectLst/>
          </c:spPr>
          <c:invertIfNegative val="0"/>
          <c:cat>
            <c:strRef>
              <c:f>'level-7'!$A$2:$A$4</c:f>
              <c:strCache>
                <c:ptCount val="3"/>
                <c:pt idx="0">
                  <c:v>Medium</c:v>
                </c:pt>
                <c:pt idx="1">
                  <c:v>Calm</c:v>
                </c:pt>
                <c:pt idx="2">
                  <c:v>Strong</c:v>
                </c:pt>
              </c:strCache>
            </c:strRef>
          </c:cat>
          <c:val>
            <c:numRef>
              <c:f>'level-7'!$E$2:$E$4</c:f>
              <c:numCache>
                <c:formatCode>General</c:formatCode>
                <c:ptCount val="3"/>
                <c:pt idx="0">
                  <c:v>629</c:v>
                </c:pt>
                <c:pt idx="1">
                  <c:v>426</c:v>
                </c:pt>
                <c:pt idx="2">
                  <c:v>198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D-FB27-49B7-BA01-3F5595B87383}"/>
            </c:ext>
          </c:extLst>
        </c:ser>
        <c:ser>
          <c:idx val="2"/>
          <c:order val="14"/>
          <c:tx>
            <c:strRef>
              <c:f>'level-7'!$D$1</c:f>
              <c:strCache>
                <c:ptCount val="1"/>
                <c:pt idx="0">
                  <c:v>Firmicutes</c:v>
                </c:pt>
              </c:strCache>
            </c:strRef>
          </c:tx>
          <c:spPr>
            <a:solidFill>
              <a:srgbClr val="B40000"/>
            </a:solidFill>
            <a:ln>
              <a:noFill/>
            </a:ln>
            <a:effectLst/>
          </c:spPr>
          <c:invertIfNegative val="0"/>
          <c:cat>
            <c:strRef>
              <c:f>'level-7'!$A$2:$A$4</c:f>
              <c:strCache>
                <c:ptCount val="3"/>
                <c:pt idx="0">
                  <c:v>Medium</c:v>
                </c:pt>
                <c:pt idx="1">
                  <c:v>Calm</c:v>
                </c:pt>
                <c:pt idx="2">
                  <c:v>Strong</c:v>
                </c:pt>
              </c:strCache>
            </c:strRef>
          </c:cat>
          <c:val>
            <c:numRef>
              <c:f>'level-7'!$D$2:$D$4</c:f>
              <c:numCache>
                <c:formatCode>General</c:formatCode>
                <c:ptCount val="3"/>
                <c:pt idx="0">
                  <c:v>0</c:v>
                </c:pt>
                <c:pt idx="1">
                  <c:v>14</c:v>
                </c:pt>
                <c:pt idx="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FB27-49B7-BA01-3F5595B87383}"/>
            </c:ext>
          </c:extLst>
        </c:ser>
        <c:ser>
          <c:idx val="1"/>
          <c:order val="15"/>
          <c:tx>
            <c:strRef>
              <c:f>'level-7'!$C$1</c:f>
              <c:strCache>
                <c:ptCount val="1"/>
                <c:pt idx="0">
                  <c:v>Bacteroidetes</c:v>
                </c:pt>
              </c:strCache>
            </c:strRef>
          </c:tx>
          <c:spPr>
            <a:solidFill>
              <a:srgbClr val="FFFF00"/>
            </a:solidFill>
            <a:ln>
              <a:noFill/>
            </a:ln>
            <a:effectLst/>
          </c:spPr>
          <c:invertIfNegative val="0"/>
          <c:cat>
            <c:strRef>
              <c:f>'level-7'!$A$2:$A$4</c:f>
              <c:strCache>
                <c:ptCount val="3"/>
                <c:pt idx="0">
                  <c:v>Medium</c:v>
                </c:pt>
                <c:pt idx="1">
                  <c:v>Calm</c:v>
                </c:pt>
                <c:pt idx="2">
                  <c:v>Strong</c:v>
                </c:pt>
              </c:strCache>
            </c:strRef>
          </c:cat>
          <c:val>
            <c:numRef>
              <c:f>'level-7'!$C$2:$C$4</c:f>
              <c:numCache>
                <c:formatCode>General</c:formatCode>
                <c:ptCount val="3"/>
                <c:pt idx="0">
                  <c:v>198</c:v>
                </c:pt>
                <c:pt idx="1">
                  <c:v>102</c:v>
                </c:pt>
                <c:pt idx="2">
                  <c:v>44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F-FB27-49B7-BA01-3F5595B87383}"/>
            </c:ext>
          </c:extLst>
        </c:ser>
        <c:ser>
          <c:idx val="0"/>
          <c:order val="16"/>
          <c:tx>
            <c:strRef>
              <c:f>'level-7'!$B$1</c:f>
              <c:strCache>
                <c:ptCount val="1"/>
                <c:pt idx="0">
                  <c:v>Other</c:v>
                </c:pt>
              </c:strCache>
            </c:strRef>
          </c:tx>
          <c:spPr>
            <a:solidFill>
              <a:schemeClr val="bg2">
                <a:lumMod val="50000"/>
              </a:schemeClr>
            </a:solidFill>
            <a:ln>
              <a:noFill/>
            </a:ln>
            <a:effectLst/>
          </c:spPr>
          <c:invertIfNegative val="0"/>
          <c:cat>
            <c:strRef>
              <c:f>'level-7'!$A$2:$A$4</c:f>
              <c:strCache>
                <c:ptCount val="3"/>
                <c:pt idx="0">
                  <c:v>Medium</c:v>
                </c:pt>
                <c:pt idx="1">
                  <c:v>Calm</c:v>
                </c:pt>
                <c:pt idx="2">
                  <c:v>Strong</c:v>
                </c:pt>
              </c:strCache>
            </c:strRef>
          </c:cat>
          <c:val>
            <c:numRef>
              <c:f>'level-7'!$B$2:$B$4</c:f>
              <c:numCache>
                <c:formatCode>General</c:formatCode>
                <c:ptCount val="3"/>
                <c:pt idx="0">
                  <c:v>40600</c:v>
                </c:pt>
                <c:pt idx="1">
                  <c:v>14624</c:v>
                </c:pt>
                <c:pt idx="2">
                  <c:v>8962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0-FB27-49B7-BA01-3F5595B8738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5"/>
        <c:overlap val="100"/>
        <c:serLines>
          <c:spPr>
            <a:ln w="9525" cap="flat" cmpd="sng" algn="ctr">
              <a:solidFill>
                <a:schemeClr val="tx1">
                  <a:lumMod val="35000"/>
                  <a:lumOff val="65000"/>
                </a:schemeClr>
              </a:solidFill>
              <a:round/>
            </a:ln>
            <a:effectLst/>
          </c:spPr>
        </c:serLines>
        <c:axId val="546543488"/>
        <c:axId val="546549720"/>
      </c:barChart>
      <c:catAx>
        <c:axId val="5465434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46549720"/>
        <c:crosses val="autoZero"/>
        <c:auto val="1"/>
        <c:lblAlgn val="ctr"/>
        <c:lblOffset val="100"/>
        <c:noMultiLvlLbl val="0"/>
      </c:catAx>
      <c:valAx>
        <c:axId val="54654972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4654348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4242470709227046"/>
          <c:y val="8.3090984628167918E-4"/>
          <c:w val="0.15704942340827702"/>
          <c:h val="0.9921305394412109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3597261022988361E-2"/>
          <c:y val="3.000545553737043E-2"/>
          <c:w val="0.7197271644792389"/>
          <c:h val="0.90671503623421867"/>
        </c:manualLayout>
      </c:layout>
      <c:barChart>
        <c:barDir val="col"/>
        <c:grouping val="percentStacked"/>
        <c:varyColors val="0"/>
        <c:ser>
          <c:idx val="16"/>
          <c:order val="0"/>
          <c:tx>
            <c:strRef>
              <c:f>'level-7'!$R$1</c:f>
              <c:strCache>
                <c:ptCount val="1"/>
                <c:pt idx="0">
                  <c:v>Candidatus Hepatoplasma</c:v>
                </c:pt>
              </c:strCache>
            </c:strRef>
          </c:tx>
          <c:spPr>
            <a:solidFill>
              <a:schemeClr val="accent6">
                <a:lumMod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'level-7'!$A$2:$A$7</c:f>
              <c:strCache>
                <c:ptCount val="6"/>
                <c:pt idx="0">
                  <c:v>Rocky Reef</c:v>
                </c:pt>
                <c:pt idx="1">
                  <c:v>Rocks</c:v>
                </c:pt>
                <c:pt idx="2">
                  <c:v>Spur &amp; Groove Reef</c:v>
                </c:pt>
                <c:pt idx="3">
                  <c:v>Seagrass</c:v>
                </c:pt>
                <c:pt idx="4">
                  <c:v>Reef Rubble</c:v>
                </c:pt>
                <c:pt idx="5">
                  <c:v>Patch Reef</c:v>
                </c:pt>
              </c:strCache>
            </c:strRef>
          </c:cat>
          <c:val>
            <c:numRef>
              <c:f>'level-7'!$R$2:$R$7</c:f>
              <c:numCache>
                <c:formatCode>General</c:formatCode>
                <c:ptCount val="6"/>
                <c:pt idx="0">
                  <c:v>1</c:v>
                </c:pt>
                <c:pt idx="1">
                  <c:v>2</c:v>
                </c:pt>
                <c:pt idx="2">
                  <c:v>0</c:v>
                </c:pt>
                <c:pt idx="3">
                  <c:v>4</c:v>
                </c:pt>
                <c:pt idx="4">
                  <c:v>7</c:v>
                </c:pt>
                <c:pt idx="5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10F-49C2-9C25-A54A7DD2AF2C}"/>
            </c:ext>
          </c:extLst>
        </c:ser>
        <c:ser>
          <c:idx val="15"/>
          <c:order val="1"/>
          <c:tx>
            <c:strRef>
              <c:f>'level-7'!$Q$1</c:f>
              <c:strCache>
                <c:ptCount val="1"/>
                <c:pt idx="0">
                  <c:v>Gammaproteobacteria</c:v>
                </c:pt>
              </c:strCache>
            </c:strRef>
          </c:tx>
          <c:spPr>
            <a:solidFill>
              <a:srgbClr val="A5A1F9"/>
            </a:solidFill>
            <a:ln>
              <a:noFill/>
            </a:ln>
            <a:effectLst/>
          </c:spPr>
          <c:invertIfNegative val="0"/>
          <c:cat>
            <c:strRef>
              <c:f>'level-7'!$A$2:$A$7</c:f>
              <c:strCache>
                <c:ptCount val="6"/>
                <c:pt idx="0">
                  <c:v>Rocky Reef</c:v>
                </c:pt>
                <c:pt idx="1">
                  <c:v>Rocks</c:v>
                </c:pt>
                <c:pt idx="2">
                  <c:v>Spur &amp; Groove Reef</c:v>
                </c:pt>
                <c:pt idx="3">
                  <c:v>Seagrass</c:v>
                </c:pt>
                <c:pt idx="4">
                  <c:v>Reef Rubble</c:v>
                </c:pt>
                <c:pt idx="5">
                  <c:v>Patch Reef</c:v>
                </c:pt>
              </c:strCache>
            </c:strRef>
          </c:cat>
          <c:val>
            <c:numRef>
              <c:f>'level-7'!$Q$2:$Q$7</c:f>
              <c:numCache>
                <c:formatCode>General</c:formatCode>
                <c:ptCount val="6"/>
                <c:pt idx="0">
                  <c:v>162</c:v>
                </c:pt>
                <c:pt idx="1">
                  <c:v>48</c:v>
                </c:pt>
                <c:pt idx="2">
                  <c:v>91</c:v>
                </c:pt>
                <c:pt idx="3">
                  <c:v>327</c:v>
                </c:pt>
                <c:pt idx="4">
                  <c:v>64</c:v>
                </c:pt>
                <c:pt idx="5">
                  <c:v>224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10F-49C2-9C25-A54A7DD2AF2C}"/>
            </c:ext>
          </c:extLst>
        </c:ser>
        <c:ser>
          <c:idx val="14"/>
          <c:order val="2"/>
          <c:tx>
            <c:strRef>
              <c:f>'level-7'!$P$1</c:f>
              <c:strCache>
                <c:ptCount val="1"/>
                <c:pt idx="0">
                  <c:v>Helicobacteraceae</c:v>
                </c:pt>
              </c:strCache>
            </c:strRef>
          </c:tx>
          <c:spPr>
            <a:solidFill>
              <a:srgbClr val="E5D7FD"/>
            </a:solidFill>
            <a:ln>
              <a:noFill/>
            </a:ln>
            <a:effectLst/>
          </c:spPr>
          <c:invertIfNegative val="0"/>
          <c:cat>
            <c:strRef>
              <c:f>'level-7'!$A$2:$A$7</c:f>
              <c:strCache>
                <c:ptCount val="6"/>
                <c:pt idx="0">
                  <c:v>Rocky Reef</c:v>
                </c:pt>
                <c:pt idx="1">
                  <c:v>Rocks</c:v>
                </c:pt>
                <c:pt idx="2">
                  <c:v>Spur &amp; Groove Reef</c:v>
                </c:pt>
                <c:pt idx="3">
                  <c:v>Seagrass</c:v>
                </c:pt>
                <c:pt idx="4">
                  <c:v>Reef Rubble</c:v>
                </c:pt>
                <c:pt idx="5">
                  <c:v>Patch Reef</c:v>
                </c:pt>
              </c:strCache>
            </c:strRef>
          </c:cat>
          <c:val>
            <c:numRef>
              <c:f>'level-7'!$P$2:$P$7</c:f>
              <c:numCache>
                <c:formatCode>General</c:formatCode>
                <c:ptCount val="6"/>
                <c:pt idx="0">
                  <c:v>0</c:v>
                </c:pt>
                <c:pt idx="1">
                  <c:v>0</c:v>
                </c:pt>
                <c:pt idx="2">
                  <c:v>11</c:v>
                </c:pt>
                <c:pt idx="3">
                  <c:v>0</c:v>
                </c:pt>
                <c:pt idx="4">
                  <c:v>0</c:v>
                </c:pt>
                <c:pt idx="5">
                  <c:v>31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10F-49C2-9C25-A54A7DD2AF2C}"/>
            </c:ext>
          </c:extLst>
        </c:ser>
        <c:ser>
          <c:idx val="13"/>
          <c:order val="3"/>
          <c:tx>
            <c:strRef>
              <c:f>'level-7'!$O$1</c:f>
              <c:strCache>
                <c:ptCount val="1"/>
                <c:pt idx="0">
                  <c:v>Epsilonproteobacteria</c:v>
                </c:pt>
              </c:strCache>
            </c:strRef>
          </c:tx>
          <c:spPr>
            <a:solidFill>
              <a:srgbClr val="4055EE"/>
            </a:solidFill>
            <a:ln>
              <a:noFill/>
            </a:ln>
            <a:effectLst/>
          </c:spPr>
          <c:invertIfNegative val="0"/>
          <c:cat>
            <c:strRef>
              <c:f>'level-7'!$A$2:$A$7</c:f>
              <c:strCache>
                <c:ptCount val="6"/>
                <c:pt idx="0">
                  <c:v>Rocky Reef</c:v>
                </c:pt>
                <c:pt idx="1">
                  <c:v>Rocks</c:v>
                </c:pt>
                <c:pt idx="2">
                  <c:v>Spur &amp; Groove Reef</c:v>
                </c:pt>
                <c:pt idx="3">
                  <c:v>Seagrass</c:v>
                </c:pt>
                <c:pt idx="4">
                  <c:v>Reef Rubble</c:v>
                </c:pt>
                <c:pt idx="5">
                  <c:v>Patch Reef</c:v>
                </c:pt>
              </c:strCache>
            </c:strRef>
          </c:cat>
          <c:val>
            <c:numRef>
              <c:f>'level-7'!$O$2:$O$7</c:f>
              <c:numCache>
                <c:formatCode>General</c:formatCode>
                <c:ptCount val="6"/>
                <c:pt idx="0">
                  <c:v>0</c:v>
                </c:pt>
                <c:pt idx="1">
                  <c:v>0</c:v>
                </c:pt>
                <c:pt idx="2">
                  <c:v>14</c:v>
                </c:pt>
                <c:pt idx="3">
                  <c:v>0</c:v>
                </c:pt>
                <c:pt idx="4">
                  <c:v>0</c:v>
                </c:pt>
                <c:pt idx="5">
                  <c:v>42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110F-49C2-9C25-A54A7DD2AF2C}"/>
            </c:ext>
          </c:extLst>
        </c:ser>
        <c:ser>
          <c:idx val="12"/>
          <c:order val="4"/>
          <c:tx>
            <c:strRef>
              <c:f>'level-7'!$N$1</c:f>
              <c:strCache>
                <c:ptCount val="1"/>
                <c:pt idx="0">
                  <c:v>Alcaligenaceae</c:v>
                </c:pt>
              </c:strCache>
            </c:strRef>
          </c:tx>
          <c:spPr>
            <a:solidFill>
              <a:srgbClr val="A27BF1"/>
            </a:solidFill>
            <a:ln>
              <a:noFill/>
            </a:ln>
            <a:effectLst/>
          </c:spPr>
          <c:invertIfNegative val="0"/>
          <c:cat>
            <c:strRef>
              <c:f>'level-7'!$A$2:$A$7</c:f>
              <c:strCache>
                <c:ptCount val="6"/>
                <c:pt idx="0">
                  <c:v>Rocky Reef</c:v>
                </c:pt>
                <c:pt idx="1">
                  <c:v>Rocks</c:v>
                </c:pt>
                <c:pt idx="2">
                  <c:v>Spur &amp; Groove Reef</c:v>
                </c:pt>
                <c:pt idx="3">
                  <c:v>Seagrass</c:v>
                </c:pt>
                <c:pt idx="4">
                  <c:v>Reef Rubble</c:v>
                </c:pt>
                <c:pt idx="5">
                  <c:v>Patch Reef</c:v>
                </c:pt>
              </c:strCache>
            </c:strRef>
          </c:cat>
          <c:val>
            <c:numRef>
              <c:f>'level-7'!$N$2:$N$7</c:f>
              <c:numCache>
                <c:formatCode>General</c:formatCode>
                <c:ptCount val="6"/>
                <c:pt idx="0">
                  <c:v>2</c:v>
                </c:pt>
                <c:pt idx="1">
                  <c:v>0</c:v>
                </c:pt>
                <c:pt idx="2">
                  <c:v>2</c:v>
                </c:pt>
                <c:pt idx="3">
                  <c:v>0</c:v>
                </c:pt>
                <c:pt idx="4">
                  <c:v>4</c:v>
                </c:pt>
                <c:pt idx="5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110F-49C2-9C25-A54A7DD2AF2C}"/>
            </c:ext>
          </c:extLst>
        </c:ser>
        <c:ser>
          <c:idx val="11"/>
          <c:order val="5"/>
          <c:tx>
            <c:strRef>
              <c:f>'level-7'!$M$1</c:f>
              <c:strCache>
                <c:ptCount val="1"/>
                <c:pt idx="0">
                  <c:v>Betaproteobacteria</c:v>
                </c:pt>
              </c:strCache>
            </c:strRef>
          </c:tx>
          <c:spPr>
            <a:solidFill>
              <a:srgbClr val="0070C0"/>
            </a:solidFill>
            <a:ln>
              <a:noFill/>
            </a:ln>
            <a:effectLst/>
          </c:spPr>
          <c:invertIfNegative val="0"/>
          <c:cat>
            <c:strRef>
              <c:f>'level-7'!$A$2:$A$7</c:f>
              <c:strCache>
                <c:ptCount val="6"/>
                <c:pt idx="0">
                  <c:v>Rocky Reef</c:v>
                </c:pt>
                <c:pt idx="1">
                  <c:v>Rocks</c:v>
                </c:pt>
                <c:pt idx="2">
                  <c:v>Spur &amp; Groove Reef</c:v>
                </c:pt>
                <c:pt idx="3">
                  <c:v>Seagrass</c:v>
                </c:pt>
                <c:pt idx="4">
                  <c:v>Reef Rubble</c:v>
                </c:pt>
                <c:pt idx="5">
                  <c:v>Patch Reef</c:v>
                </c:pt>
              </c:strCache>
            </c:strRef>
          </c:cat>
          <c:val>
            <c:numRef>
              <c:f>'level-7'!$M$2:$M$7</c:f>
              <c:numCache>
                <c:formatCode>General</c:formatCode>
                <c:ptCount val="6"/>
                <c:pt idx="0">
                  <c:v>335</c:v>
                </c:pt>
                <c:pt idx="1">
                  <c:v>154</c:v>
                </c:pt>
                <c:pt idx="2">
                  <c:v>258</c:v>
                </c:pt>
                <c:pt idx="3">
                  <c:v>117</c:v>
                </c:pt>
                <c:pt idx="4">
                  <c:v>134</c:v>
                </c:pt>
                <c:pt idx="5">
                  <c:v>219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110F-49C2-9C25-A54A7DD2AF2C}"/>
            </c:ext>
          </c:extLst>
        </c:ser>
        <c:ser>
          <c:idx val="10"/>
          <c:order val="6"/>
          <c:tx>
            <c:strRef>
              <c:f>'level-7'!$L$1</c:f>
              <c:strCache>
                <c:ptCount val="1"/>
                <c:pt idx="0">
                  <c:v>Rhizobium daejeonense</c:v>
                </c:pt>
              </c:strCache>
            </c:strRef>
          </c:tx>
          <c:spPr>
            <a:solidFill>
              <a:srgbClr val="9065E5"/>
            </a:solidFill>
            <a:ln>
              <a:noFill/>
            </a:ln>
            <a:effectLst/>
          </c:spPr>
          <c:invertIfNegative val="0"/>
          <c:cat>
            <c:strRef>
              <c:f>'level-7'!$A$2:$A$7</c:f>
              <c:strCache>
                <c:ptCount val="6"/>
                <c:pt idx="0">
                  <c:v>Rocky Reef</c:v>
                </c:pt>
                <c:pt idx="1">
                  <c:v>Rocks</c:v>
                </c:pt>
                <c:pt idx="2">
                  <c:v>Spur &amp; Groove Reef</c:v>
                </c:pt>
                <c:pt idx="3">
                  <c:v>Seagrass</c:v>
                </c:pt>
                <c:pt idx="4">
                  <c:v>Reef Rubble</c:v>
                </c:pt>
                <c:pt idx="5">
                  <c:v>Patch Reef</c:v>
                </c:pt>
              </c:strCache>
            </c:strRef>
          </c:cat>
          <c:val>
            <c:numRef>
              <c:f>'level-7'!$L$2:$L$7</c:f>
              <c:numCache>
                <c:formatCode>General</c:formatCode>
                <c:ptCount val="6"/>
                <c:pt idx="0">
                  <c:v>2</c:v>
                </c:pt>
                <c:pt idx="1">
                  <c:v>0</c:v>
                </c:pt>
                <c:pt idx="2">
                  <c:v>0</c:v>
                </c:pt>
                <c:pt idx="3">
                  <c:v>8</c:v>
                </c:pt>
                <c:pt idx="4">
                  <c:v>2</c:v>
                </c:pt>
                <c:pt idx="5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110F-49C2-9C25-A54A7DD2AF2C}"/>
            </c:ext>
          </c:extLst>
        </c:ser>
        <c:ser>
          <c:idx val="9"/>
          <c:order val="7"/>
          <c:tx>
            <c:strRef>
              <c:f>'level-7'!$K$1</c:f>
              <c:strCache>
                <c:ptCount val="1"/>
                <c:pt idx="0">
                  <c:v>Bradyrhizobiaceae</c:v>
                </c:pt>
              </c:strCache>
            </c:strRef>
          </c:tx>
          <c:spPr>
            <a:solidFill>
              <a:srgbClr val="6DE5E5"/>
            </a:solidFill>
            <a:ln>
              <a:noFill/>
            </a:ln>
            <a:effectLst/>
          </c:spPr>
          <c:invertIfNegative val="0"/>
          <c:cat>
            <c:strRef>
              <c:f>'level-7'!$A$2:$A$7</c:f>
              <c:strCache>
                <c:ptCount val="6"/>
                <c:pt idx="0">
                  <c:v>Rocky Reef</c:v>
                </c:pt>
                <c:pt idx="1">
                  <c:v>Rocks</c:v>
                </c:pt>
                <c:pt idx="2">
                  <c:v>Spur &amp; Groove Reef</c:v>
                </c:pt>
                <c:pt idx="3">
                  <c:v>Seagrass</c:v>
                </c:pt>
                <c:pt idx="4">
                  <c:v>Reef Rubble</c:v>
                </c:pt>
                <c:pt idx="5">
                  <c:v>Patch Reef</c:v>
                </c:pt>
              </c:strCache>
            </c:strRef>
          </c:cat>
          <c:val>
            <c:numRef>
              <c:f>'level-7'!$K$2:$K$7</c:f>
              <c:numCache>
                <c:formatCode>General</c:formatCode>
                <c:ptCount val="6"/>
                <c:pt idx="0">
                  <c:v>2</c:v>
                </c:pt>
                <c:pt idx="1">
                  <c:v>2</c:v>
                </c:pt>
                <c:pt idx="2">
                  <c:v>5</c:v>
                </c:pt>
                <c:pt idx="3">
                  <c:v>12</c:v>
                </c:pt>
                <c:pt idx="4">
                  <c:v>0</c:v>
                </c:pt>
                <c:pt idx="5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110F-49C2-9C25-A54A7DD2AF2C}"/>
            </c:ext>
          </c:extLst>
        </c:ser>
        <c:ser>
          <c:idx val="8"/>
          <c:order val="8"/>
          <c:tx>
            <c:strRef>
              <c:f>'level-7'!$J$1</c:f>
              <c:strCache>
                <c:ptCount val="1"/>
                <c:pt idx="0">
                  <c:v>Rhizobiales</c:v>
                </c:pt>
              </c:strCache>
            </c:strRef>
          </c:tx>
          <c:spPr>
            <a:solidFill>
              <a:srgbClr val="43ABEB"/>
            </a:solidFill>
            <a:ln>
              <a:noFill/>
            </a:ln>
            <a:effectLst/>
          </c:spPr>
          <c:invertIfNegative val="0"/>
          <c:cat>
            <c:strRef>
              <c:f>'level-7'!$A$2:$A$7</c:f>
              <c:strCache>
                <c:ptCount val="6"/>
                <c:pt idx="0">
                  <c:v>Rocky Reef</c:v>
                </c:pt>
                <c:pt idx="1">
                  <c:v>Rocks</c:v>
                </c:pt>
                <c:pt idx="2">
                  <c:v>Spur &amp; Groove Reef</c:v>
                </c:pt>
                <c:pt idx="3">
                  <c:v>Seagrass</c:v>
                </c:pt>
                <c:pt idx="4">
                  <c:v>Reef Rubble</c:v>
                </c:pt>
                <c:pt idx="5">
                  <c:v>Patch Reef</c:v>
                </c:pt>
              </c:strCache>
            </c:strRef>
          </c:cat>
          <c:val>
            <c:numRef>
              <c:f>'level-7'!$J$2:$J$7</c:f>
              <c:numCache>
                <c:formatCode>General</c:formatCode>
                <c:ptCount val="6"/>
                <c:pt idx="0">
                  <c:v>10</c:v>
                </c:pt>
                <c:pt idx="1">
                  <c:v>10</c:v>
                </c:pt>
                <c:pt idx="2">
                  <c:v>10</c:v>
                </c:pt>
                <c:pt idx="3">
                  <c:v>4</c:v>
                </c:pt>
                <c:pt idx="4">
                  <c:v>6</c:v>
                </c:pt>
                <c:pt idx="5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110F-49C2-9C25-A54A7DD2AF2C}"/>
            </c:ext>
          </c:extLst>
        </c:ser>
        <c:ser>
          <c:idx val="7"/>
          <c:order val="9"/>
          <c:tx>
            <c:strRef>
              <c:f>'level-7'!$I$1</c:f>
              <c:strCache>
                <c:ptCount val="1"/>
                <c:pt idx="0">
                  <c:v>Alphaproteobacteria</c:v>
                </c:pt>
              </c:strCache>
            </c:strRef>
          </c:tx>
          <c:spPr>
            <a:solidFill>
              <a:srgbClr val="226F92"/>
            </a:solidFill>
            <a:ln>
              <a:noFill/>
            </a:ln>
            <a:effectLst/>
          </c:spPr>
          <c:invertIfNegative val="0"/>
          <c:cat>
            <c:strRef>
              <c:f>'level-7'!$A$2:$A$7</c:f>
              <c:strCache>
                <c:ptCount val="6"/>
                <c:pt idx="0">
                  <c:v>Rocky Reef</c:v>
                </c:pt>
                <c:pt idx="1">
                  <c:v>Rocks</c:v>
                </c:pt>
                <c:pt idx="2">
                  <c:v>Spur &amp; Groove Reef</c:v>
                </c:pt>
                <c:pt idx="3">
                  <c:v>Seagrass</c:v>
                </c:pt>
                <c:pt idx="4">
                  <c:v>Reef Rubble</c:v>
                </c:pt>
                <c:pt idx="5">
                  <c:v>Patch Reef</c:v>
                </c:pt>
              </c:strCache>
            </c:strRef>
          </c:cat>
          <c:val>
            <c:numRef>
              <c:f>'level-7'!$I$2:$I$7</c:f>
              <c:numCache>
                <c:formatCode>General</c:formatCode>
                <c:ptCount val="6"/>
                <c:pt idx="0">
                  <c:v>24122</c:v>
                </c:pt>
                <c:pt idx="1">
                  <c:v>24417</c:v>
                </c:pt>
                <c:pt idx="2">
                  <c:v>17318</c:v>
                </c:pt>
                <c:pt idx="3">
                  <c:v>17328</c:v>
                </c:pt>
                <c:pt idx="4">
                  <c:v>17947</c:v>
                </c:pt>
                <c:pt idx="5">
                  <c:v>23818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110F-49C2-9C25-A54A7DD2AF2C}"/>
            </c:ext>
          </c:extLst>
        </c:ser>
        <c:ser>
          <c:idx val="6"/>
          <c:order val="10"/>
          <c:tx>
            <c:strRef>
              <c:f>'level-7'!$H$1</c:f>
              <c:strCache>
                <c:ptCount val="1"/>
                <c:pt idx="0">
                  <c:v>Proteobacteria</c:v>
                </c:pt>
              </c:strCache>
            </c:strRef>
          </c:tx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'level-7'!$A$2:$A$7</c:f>
              <c:strCache>
                <c:ptCount val="6"/>
                <c:pt idx="0">
                  <c:v>Rocky Reef</c:v>
                </c:pt>
                <c:pt idx="1">
                  <c:v>Rocks</c:v>
                </c:pt>
                <c:pt idx="2">
                  <c:v>Spur &amp; Groove Reef</c:v>
                </c:pt>
                <c:pt idx="3">
                  <c:v>Seagrass</c:v>
                </c:pt>
                <c:pt idx="4">
                  <c:v>Reef Rubble</c:v>
                </c:pt>
                <c:pt idx="5">
                  <c:v>Patch Reef</c:v>
                </c:pt>
              </c:strCache>
            </c:strRef>
          </c:cat>
          <c:val>
            <c:numRef>
              <c:f>'level-7'!$H$2:$H$7</c:f>
              <c:numCache>
                <c:formatCode>General</c:formatCode>
                <c:ptCount val="6"/>
                <c:pt idx="0">
                  <c:v>12237</c:v>
                </c:pt>
                <c:pt idx="1">
                  <c:v>8640</c:v>
                </c:pt>
                <c:pt idx="2">
                  <c:v>10223</c:v>
                </c:pt>
                <c:pt idx="3">
                  <c:v>7005</c:v>
                </c:pt>
                <c:pt idx="4">
                  <c:v>7091</c:v>
                </c:pt>
                <c:pt idx="5">
                  <c:v>7937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110F-49C2-9C25-A54A7DD2AF2C}"/>
            </c:ext>
          </c:extLst>
        </c:ser>
        <c:ser>
          <c:idx val="5"/>
          <c:order val="11"/>
          <c:tx>
            <c:strRef>
              <c:f>'level-7'!$G$1</c:f>
              <c:strCache>
                <c:ptCount val="1"/>
                <c:pt idx="0">
                  <c:v>Ruminococcaceae</c:v>
                </c:pt>
              </c:strCache>
            </c:strRef>
          </c:tx>
          <c:spPr>
            <a:solidFill>
              <a:srgbClr val="F4C28C"/>
            </a:solidFill>
            <a:ln>
              <a:noFill/>
            </a:ln>
            <a:effectLst/>
          </c:spPr>
          <c:invertIfNegative val="0"/>
          <c:cat>
            <c:strRef>
              <c:f>'level-7'!$A$2:$A$7</c:f>
              <c:strCache>
                <c:ptCount val="6"/>
                <c:pt idx="0">
                  <c:v>Rocky Reef</c:v>
                </c:pt>
                <c:pt idx="1">
                  <c:v>Rocks</c:v>
                </c:pt>
                <c:pt idx="2">
                  <c:v>Spur &amp; Groove Reef</c:v>
                </c:pt>
                <c:pt idx="3">
                  <c:v>Seagrass</c:v>
                </c:pt>
                <c:pt idx="4">
                  <c:v>Reef Rubble</c:v>
                </c:pt>
                <c:pt idx="5">
                  <c:v>Patch Reef</c:v>
                </c:pt>
              </c:strCache>
            </c:strRef>
          </c:cat>
          <c:val>
            <c:numRef>
              <c:f>'level-7'!$G$2:$G$7</c:f>
              <c:numCache>
                <c:formatCode>General</c:formatCode>
                <c:ptCount val="6"/>
                <c:pt idx="0">
                  <c:v>2</c:v>
                </c:pt>
                <c:pt idx="1">
                  <c:v>0</c:v>
                </c:pt>
                <c:pt idx="2">
                  <c:v>0</c:v>
                </c:pt>
                <c:pt idx="3">
                  <c:v>7</c:v>
                </c:pt>
                <c:pt idx="4">
                  <c:v>0</c:v>
                </c:pt>
                <c:pt idx="5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B-110F-49C2-9C25-A54A7DD2AF2C}"/>
            </c:ext>
          </c:extLst>
        </c:ser>
        <c:ser>
          <c:idx val="4"/>
          <c:order val="12"/>
          <c:tx>
            <c:strRef>
              <c:f>'level-7'!$F$1</c:f>
              <c:strCache>
                <c:ptCount val="1"/>
                <c:pt idx="0">
                  <c:v>Lachnospiraceae</c:v>
                </c:pt>
              </c:strCache>
            </c:strRef>
          </c:tx>
          <c:spPr>
            <a:solidFill>
              <a:srgbClr val="F3865F"/>
            </a:solidFill>
            <a:ln>
              <a:noFill/>
            </a:ln>
            <a:effectLst/>
          </c:spPr>
          <c:invertIfNegative val="0"/>
          <c:cat>
            <c:strRef>
              <c:f>'level-7'!$A$2:$A$7</c:f>
              <c:strCache>
                <c:ptCount val="6"/>
                <c:pt idx="0">
                  <c:v>Rocky Reef</c:v>
                </c:pt>
                <c:pt idx="1">
                  <c:v>Rocks</c:v>
                </c:pt>
                <c:pt idx="2">
                  <c:v>Spur &amp; Groove Reef</c:v>
                </c:pt>
                <c:pt idx="3">
                  <c:v>Seagrass</c:v>
                </c:pt>
                <c:pt idx="4">
                  <c:v>Reef Rubble</c:v>
                </c:pt>
                <c:pt idx="5">
                  <c:v>Patch Reef</c:v>
                </c:pt>
              </c:strCache>
            </c:strRef>
          </c:cat>
          <c:val>
            <c:numRef>
              <c:f>'level-7'!$F$2:$F$7</c:f>
              <c:numCache>
                <c:formatCode>General</c:formatCode>
                <c:ptCount val="6"/>
                <c:pt idx="0">
                  <c:v>34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110F-49C2-9C25-A54A7DD2AF2C}"/>
            </c:ext>
          </c:extLst>
        </c:ser>
        <c:ser>
          <c:idx val="3"/>
          <c:order val="13"/>
          <c:tx>
            <c:strRef>
              <c:f>'level-7'!$E$1</c:f>
              <c:strCache>
                <c:ptCount val="1"/>
                <c:pt idx="0">
                  <c:v>Clostridiales</c:v>
                </c:pt>
              </c:strCache>
            </c:strRef>
          </c:tx>
          <c:spPr>
            <a:solidFill>
              <a:srgbClr val="FF2525"/>
            </a:solidFill>
            <a:ln>
              <a:noFill/>
            </a:ln>
            <a:effectLst/>
          </c:spPr>
          <c:invertIfNegative val="0"/>
          <c:cat>
            <c:strRef>
              <c:f>'level-7'!$A$2:$A$7</c:f>
              <c:strCache>
                <c:ptCount val="6"/>
                <c:pt idx="0">
                  <c:v>Rocky Reef</c:v>
                </c:pt>
                <c:pt idx="1">
                  <c:v>Rocks</c:v>
                </c:pt>
                <c:pt idx="2">
                  <c:v>Spur &amp; Groove Reef</c:v>
                </c:pt>
                <c:pt idx="3">
                  <c:v>Seagrass</c:v>
                </c:pt>
                <c:pt idx="4">
                  <c:v>Reef Rubble</c:v>
                </c:pt>
                <c:pt idx="5">
                  <c:v>Patch Reef</c:v>
                </c:pt>
              </c:strCache>
            </c:strRef>
          </c:cat>
          <c:val>
            <c:numRef>
              <c:f>'level-7'!$E$2:$E$7</c:f>
              <c:numCache>
                <c:formatCode>General</c:formatCode>
                <c:ptCount val="6"/>
                <c:pt idx="0">
                  <c:v>597</c:v>
                </c:pt>
                <c:pt idx="1">
                  <c:v>426</c:v>
                </c:pt>
                <c:pt idx="2">
                  <c:v>131</c:v>
                </c:pt>
                <c:pt idx="3">
                  <c:v>73</c:v>
                </c:pt>
                <c:pt idx="4">
                  <c:v>14</c:v>
                </c:pt>
                <c:pt idx="5">
                  <c:v>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D-110F-49C2-9C25-A54A7DD2AF2C}"/>
            </c:ext>
          </c:extLst>
        </c:ser>
        <c:ser>
          <c:idx val="2"/>
          <c:order val="14"/>
          <c:tx>
            <c:strRef>
              <c:f>'level-7'!$D$1</c:f>
              <c:strCache>
                <c:ptCount val="1"/>
                <c:pt idx="0">
                  <c:v>Firmicutes</c:v>
                </c:pt>
              </c:strCache>
            </c:strRef>
          </c:tx>
          <c:spPr>
            <a:solidFill>
              <a:srgbClr val="C00000"/>
            </a:solidFill>
            <a:ln>
              <a:noFill/>
            </a:ln>
            <a:effectLst/>
          </c:spPr>
          <c:invertIfNegative val="0"/>
          <c:cat>
            <c:strRef>
              <c:f>'level-7'!$A$2:$A$7</c:f>
              <c:strCache>
                <c:ptCount val="6"/>
                <c:pt idx="0">
                  <c:v>Rocky Reef</c:v>
                </c:pt>
                <c:pt idx="1">
                  <c:v>Rocks</c:v>
                </c:pt>
                <c:pt idx="2">
                  <c:v>Spur &amp; Groove Reef</c:v>
                </c:pt>
                <c:pt idx="3">
                  <c:v>Seagrass</c:v>
                </c:pt>
                <c:pt idx="4">
                  <c:v>Reef Rubble</c:v>
                </c:pt>
                <c:pt idx="5">
                  <c:v>Patch Reef</c:v>
                </c:pt>
              </c:strCache>
            </c:strRef>
          </c:cat>
          <c:val>
            <c:numRef>
              <c:f>'level-7'!$D$2:$D$7</c:f>
              <c:numCache>
                <c:formatCode>General</c:formatCode>
                <c:ptCount val="6"/>
                <c:pt idx="0">
                  <c:v>0</c:v>
                </c:pt>
                <c:pt idx="1">
                  <c:v>14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110F-49C2-9C25-A54A7DD2AF2C}"/>
            </c:ext>
          </c:extLst>
        </c:ser>
        <c:ser>
          <c:idx val="1"/>
          <c:order val="15"/>
          <c:tx>
            <c:strRef>
              <c:f>'level-7'!$C$1</c:f>
              <c:strCache>
                <c:ptCount val="1"/>
                <c:pt idx="0">
                  <c:v>Bacteroidetes</c:v>
                </c:pt>
              </c:strCache>
            </c:strRef>
          </c:tx>
          <c:spPr>
            <a:solidFill>
              <a:srgbClr val="FFFF00"/>
            </a:solidFill>
            <a:ln>
              <a:noFill/>
            </a:ln>
            <a:effectLst/>
          </c:spPr>
          <c:invertIfNegative val="0"/>
          <c:cat>
            <c:strRef>
              <c:f>'level-7'!$A$2:$A$7</c:f>
              <c:strCache>
                <c:ptCount val="6"/>
                <c:pt idx="0">
                  <c:v>Rocky Reef</c:v>
                </c:pt>
                <c:pt idx="1">
                  <c:v>Rocks</c:v>
                </c:pt>
                <c:pt idx="2">
                  <c:v>Spur &amp; Groove Reef</c:v>
                </c:pt>
                <c:pt idx="3">
                  <c:v>Seagrass</c:v>
                </c:pt>
                <c:pt idx="4">
                  <c:v>Reef Rubble</c:v>
                </c:pt>
                <c:pt idx="5">
                  <c:v>Patch Reef</c:v>
                </c:pt>
              </c:strCache>
            </c:strRef>
          </c:cat>
          <c:val>
            <c:numRef>
              <c:f>'level-7'!$C$2:$C$7</c:f>
              <c:numCache>
                <c:formatCode>General</c:formatCode>
                <c:ptCount val="6"/>
                <c:pt idx="0">
                  <c:v>150</c:v>
                </c:pt>
                <c:pt idx="1">
                  <c:v>102</c:v>
                </c:pt>
                <c:pt idx="2">
                  <c:v>45</c:v>
                </c:pt>
                <c:pt idx="3">
                  <c:v>16</c:v>
                </c:pt>
                <c:pt idx="4">
                  <c:v>12</c:v>
                </c:pt>
                <c:pt idx="5">
                  <c:v>19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F-110F-49C2-9C25-A54A7DD2AF2C}"/>
            </c:ext>
          </c:extLst>
        </c:ser>
        <c:ser>
          <c:idx val="0"/>
          <c:order val="16"/>
          <c:tx>
            <c:strRef>
              <c:f>'level-7'!$B$1</c:f>
              <c:strCache>
                <c:ptCount val="1"/>
                <c:pt idx="0">
                  <c:v>Other</c:v>
                </c:pt>
              </c:strCache>
            </c:strRef>
          </c:tx>
          <c:spPr>
            <a:solidFill>
              <a:schemeClr val="bg2">
                <a:lumMod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'level-7'!$A$2:$A$7</c:f>
              <c:strCache>
                <c:ptCount val="6"/>
                <c:pt idx="0">
                  <c:v>Rocky Reef</c:v>
                </c:pt>
                <c:pt idx="1">
                  <c:v>Rocks</c:v>
                </c:pt>
                <c:pt idx="2">
                  <c:v>Spur &amp; Groove Reef</c:v>
                </c:pt>
                <c:pt idx="3">
                  <c:v>Seagrass</c:v>
                </c:pt>
                <c:pt idx="4">
                  <c:v>Reef Rubble</c:v>
                </c:pt>
                <c:pt idx="5">
                  <c:v>Patch Reef</c:v>
                </c:pt>
              </c:strCache>
            </c:strRef>
          </c:cat>
          <c:val>
            <c:numRef>
              <c:f>'level-7'!$B$2:$B$7</c:f>
              <c:numCache>
                <c:formatCode>General</c:formatCode>
                <c:ptCount val="6"/>
                <c:pt idx="0">
                  <c:v>13575</c:v>
                </c:pt>
                <c:pt idx="1">
                  <c:v>14624</c:v>
                </c:pt>
                <c:pt idx="2">
                  <c:v>5226</c:v>
                </c:pt>
                <c:pt idx="3">
                  <c:v>6718</c:v>
                </c:pt>
                <c:pt idx="4">
                  <c:v>13475</c:v>
                </c:pt>
                <c:pt idx="5">
                  <c:v>10568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0-110F-49C2-9C25-A54A7DD2AF2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5"/>
        <c:overlap val="100"/>
        <c:serLines>
          <c:spPr>
            <a:ln w="9525" cap="flat" cmpd="sng" algn="ctr">
              <a:solidFill>
                <a:schemeClr val="tx1">
                  <a:lumMod val="35000"/>
                  <a:lumOff val="65000"/>
                </a:schemeClr>
              </a:solidFill>
              <a:round/>
            </a:ln>
            <a:effectLst/>
          </c:spPr>
        </c:serLines>
        <c:axId val="487750144"/>
        <c:axId val="487756048"/>
      </c:barChart>
      <c:catAx>
        <c:axId val="4877501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87756048"/>
        <c:crosses val="autoZero"/>
        <c:auto val="1"/>
        <c:lblAlgn val="ctr"/>
        <c:lblOffset val="100"/>
        <c:noMultiLvlLbl val="0"/>
      </c:catAx>
      <c:valAx>
        <c:axId val="4877560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8775014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8155123705019622"/>
          <c:y val="1.0533245844269467E-2"/>
          <c:w val="0.11665569877987846"/>
          <c:h val="0.9894667319612869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8419671225307362E-2"/>
          <c:y val="3.3424491036159222E-2"/>
          <c:w val="0.65775107058986049"/>
          <c:h val="0.89608548247786257"/>
        </c:manualLayout>
      </c:layout>
      <c:barChart>
        <c:barDir val="col"/>
        <c:grouping val="percentStacked"/>
        <c:varyColors val="0"/>
        <c:ser>
          <c:idx val="16"/>
          <c:order val="0"/>
          <c:tx>
            <c:strRef>
              <c:f>'level-7'!$R$1</c:f>
              <c:strCache>
                <c:ptCount val="1"/>
                <c:pt idx="0">
                  <c:v>Candidatus Hepatoplasma</c:v>
                </c:pt>
              </c:strCache>
            </c:strRef>
          </c:tx>
          <c:spPr>
            <a:solidFill>
              <a:schemeClr val="accent6">
                <a:lumMod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'level-7'!$A$2:$A$9</c:f>
              <c:strCache>
                <c:ptCount val="8"/>
                <c:pt idx="0">
                  <c:v>Rincon</c:v>
                </c:pt>
                <c:pt idx="1">
                  <c:v>Ponce</c:v>
                </c:pt>
                <c:pt idx="2">
                  <c:v>Isabella</c:v>
                </c:pt>
                <c:pt idx="3">
                  <c:v>Luquillo</c:v>
                </c:pt>
                <c:pt idx="4">
                  <c:v>Culebra</c:v>
                </c:pt>
                <c:pt idx="5">
                  <c:v>Guayama</c:v>
                </c:pt>
                <c:pt idx="6">
                  <c:v>Ceiba</c:v>
                </c:pt>
                <c:pt idx="7">
                  <c:v>Guanica</c:v>
                </c:pt>
              </c:strCache>
            </c:strRef>
          </c:cat>
          <c:val>
            <c:numRef>
              <c:f>'level-7'!$R$2:$R$9</c:f>
              <c:numCache>
                <c:formatCode>General</c:formatCode>
                <c:ptCount val="8"/>
                <c:pt idx="0">
                  <c:v>1</c:v>
                </c:pt>
                <c:pt idx="1">
                  <c:v>0</c:v>
                </c:pt>
                <c:pt idx="2">
                  <c:v>0</c:v>
                </c:pt>
                <c:pt idx="3">
                  <c:v>4</c:v>
                </c:pt>
                <c:pt idx="4">
                  <c:v>7</c:v>
                </c:pt>
                <c:pt idx="5">
                  <c:v>0</c:v>
                </c:pt>
                <c:pt idx="6">
                  <c:v>4</c:v>
                </c:pt>
                <c:pt idx="7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C0A-4C4A-8C99-6E6851287A26}"/>
            </c:ext>
          </c:extLst>
        </c:ser>
        <c:ser>
          <c:idx val="15"/>
          <c:order val="1"/>
          <c:tx>
            <c:strRef>
              <c:f>'level-7'!$Q$1</c:f>
              <c:strCache>
                <c:ptCount val="1"/>
                <c:pt idx="0">
                  <c:v>Gammaproteobacteria</c:v>
                </c:pt>
              </c:strCache>
            </c:strRef>
          </c:tx>
          <c:spPr>
            <a:solidFill>
              <a:srgbClr val="A5A1F9"/>
            </a:solidFill>
            <a:ln>
              <a:noFill/>
            </a:ln>
            <a:effectLst/>
          </c:spPr>
          <c:invertIfNegative val="0"/>
          <c:cat>
            <c:strRef>
              <c:f>'level-7'!$A$2:$A$9</c:f>
              <c:strCache>
                <c:ptCount val="8"/>
                <c:pt idx="0">
                  <c:v>Rincon</c:v>
                </c:pt>
                <c:pt idx="1">
                  <c:v>Ponce</c:v>
                </c:pt>
                <c:pt idx="2">
                  <c:v>Isabella</c:v>
                </c:pt>
                <c:pt idx="3">
                  <c:v>Luquillo</c:v>
                </c:pt>
                <c:pt idx="4">
                  <c:v>Culebra</c:v>
                </c:pt>
                <c:pt idx="5">
                  <c:v>Guayama</c:v>
                </c:pt>
                <c:pt idx="6">
                  <c:v>Ceiba</c:v>
                </c:pt>
                <c:pt idx="7">
                  <c:v>Guanica</c:v>
                </c:pt>
              </c:strCache>
            </c:strRef>
          </c:cat>
          <c:val>
            <c:numRef>
              <c:f>'level-7'!$Q$2:$Q$9</c:f>
              <c:numCache>
                <c:formatCode>General</c:formatCode>
                <c:ptCount val="8"/>
                <c:pt idx="0">
                  <c:v>162</c:v>
                </c:pt>
                <c:pt idx="1">
                  <c:v>35</c:v>
                </c:pt>
                <c:pt idx="2">
                  <c:v>69</c:v>
                </c:pt>
                <c:pt idx="3">
                  <c:v>327</c:v>
                </c:pt>
                <c:pt idx="4">
                  <c:v>64</c:v>
                </c:pt>
                <c:pt idx="5">
                  <c:v>5</c:v>
                </c:pt>
                <c:pt idx="6">
                  <c:v>246</c:v>
                </c:pt>
                <c:pt idx="7">
                  <c:v>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C0A-4C4A-8C99-6E6851287A26}"/>
            </c:ext>
          </c:extLst>
        </c:ser>
        <c:ser>
          <c:idx val="14"/>
          <c:order val="2"/>
          <c:tx>
            <c:strRef>
              <c:f>'level-7'!$P$1</c:f>
              <c:strCache>
                <c:ptCount val="1"/>
                <c:pt idx="0">
                  <c:v>Helicobacteraceae</c:v>
                </c:pt>
              </c:strCache>
            </c:strRef>
          </c:tx>
          <c:spPr>
            <a:solidFill>
              <a:srgbClr val="E5D7FD"/>
            </a:solidFill>
            <a:ln>
              <a:noFill/>
            </a:ln>
            <a:effectLst/>
          </c:spPr>
          <c:invertIfNegative val="0"/>
          <c:cat>
            <c:strRef>
              <c:f>'level-7'!$A$2:$A$9</c:f>
              <c:strCache>
                <c:ptCount val="8"/>
                <c:pt idx="0">
                  <c:v>Rincon</c:v>
                </c:pt>
                <c:pt idx="1">
                  <c:v>Ponce</c:v>
                </c:pt>
                <c:pt idx="2">
                  <c:v>Isabella</c:v>
                </c:pt>
                <c:pt idx="3">
                  <c:v>Luquillo</c:v>
                </c:pt>
                <c:pt idx="4">
                  <c:v>Culebra</c:v>
                </c:pt>
                <c:pt idx="5">
                  <c:v>Guayama</c:v>
                </c:pt>
                <c:pt idx="6">
                  <c:v>Ceiba</c:v>
                </c:pt>
                <c:pt idx="7">
                  <c:v>Guanica</c:v>
                </c:pt>
              </c:strCache>
            </c:strRef>
          </c:cat>
          <c:val>
            <c:numRef>
              <c:f>'level-7'!$P$2:$P$9</c:f>
              <c:numCache>
                <c:formatCode>General</c:formatCode>
                <c:ptCount val="8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42</c:v>
                </c:pt>
                <c:pt idx="7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C0A-4C4A-8C99-6E6851287A26}"/>
            </c:ext>
          </c:extLst>
        </c:ser>
        <c:ser>
          <c:idx val="13"/>
          <c:order val="3"/>
          <c:tx>
            <c:strRef>
              <c:f>'level-7'!$O$1</c:f>
              <c:strCache>
                <c:ptCount val="1"/>
                <c:pt idx="0">
                  <c:v>Epsilonproteobacteria</c:v>
                </c:pt>
              </c:strCache>
            </c:strRef>
          </c:tx>
          <c:spPr>
            <a:solidFill>
              <a:srgbClr val="4055EE"/>
            </a:solidFill>
            <a:ln>
              <a:noFill/>
            </a:ln>
            <a:effectLst/>
          </c:spPr>
          <c:invertIfNegative val="0"/>
          <c:cat>
            <c:strRef>
              <c:f>'level-7'!$A$2:$A$9</c:f>
              <c:strCache>
                <c:ptCount val="8"/>
                <c:pt idx="0">
                  <c:v>Rincon</c:v>
                </c:pt>
                <c:pt idx="1">
                  <c:v>Ponce</c:v>
                </c:pt>
                <c:pt idx="2">
                  <c:v>Isabella</c:v>
                </c:pt>
                <c:pt idx="3">
                  <c:v>Luquillo</c:v>
                </c:pt>
                <c:pt idx="4">
                  <c:v>Culebra</c:v>
                </c:pt>
                <c:pt idx="5">
                  <c:v>Guayama</c:v>
                </c:pt>
                <c:pt idx="6">
                  <c:v>Ceiba</c:v>
                </c:pt>
                <c:pt idx="7">
                  <c:v>Guanica</c:v>
                </c:pt>
              </c:strCache>
            </c:strRef>
          </c:cat>
          <c:val>
            <c:numRef>
              <c:f>'level-7'!$O$2:$O$9</c:f>
              <c:numCache>
                <c:formatCode>General</c:formatCode>
                <c:ptCount val="8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56</c:v>
                </c:pt>
                <c:pt idx="7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6C0A-4C4A-8C99-6E6851287A26}"/>
            </c:ext>
          </c:extLst>
        </c:ser>
        <c:ser>
          <c:idx val="12"/>
          <c:order val="4"/>
          <c:tx>
            <c:strRef>
              <c:f>'level-7'!$N$1</c:f>
              <c:strCache>
                <c:ptCount val="1"/>
                <c:pt idx="0">
                  <c:v>Alcaligenaceae</c:v>
                </c:pt>
              </c:strCache>
            </c:strRef>
          </c:tx>
          <c:spPr>
            <a:solidFill>
              <a:srgbClr val="A27BF1"/>
            </a:solidFill>
            <a:ln>
              <a:noFill/>
            </a:ln>
            <a:effectLst/>
          </c:spPr>
          <c:invertIfNegative val="0"/>
          <c:cat>
            <c:strRef>
              <c:f>'level-7'!$A$2:$A$9</c:f>
              <c:strCache>
                <c:ptCount val="8"/>
                <c:pt idx="0">
                  <c:v>Rincon</c:v>
                </c:pt>
                <c:pt idx="1">
                  <c:v>Ponce</c:v>
                </c:pt>
                <c:pt idx="2">
                  <c:v>Isabella</c:v>
                </c:pt>
                <c:pt idx="3">
                  <c:v>Luquillo</c:v>
                </c:pt>
                <c:pt idx="4">
                  <c:v>Culebra</c:v>
                </c:pt>
                <c:pt idx="5">
                  <c:v>Guayama</c:v>
                </c:pt>
                <c:pt idx="6">
                  <c:v>Ceiba</c:v>
                </c:pt>
                <c:pt idx="7">
                  <c:v>Guanica</c:v>
                </c:pt>
              </c:strCache>
            </c:strRef>
          </c:cat>
          <c:val>
            <c:numRef>
              <c:f>'level-7'!$N$2:$N$9</c:f>
              <c:numCache>
                <c:formatCode>General</c:formatCode>
                <c:ptCount val="8"/>
                <c:pt idx="0">
                  <c:v>2</c:v>
                </c:pt>
                <c:pt idx="1">
                  <c:v>0</c:v>
                </c:pt>
                <c:pt idx="2">
                  <c:v>2</c:v>
                </c:pt>
                <c:pt idx="3">
                  <c:v>0</c:v>
                </c:pt>
                <c:pt idx="4">
                  <c:v>4</c:v>
                </c:pt>
                <c:pt idx="5">
                  <c:v>0</c:v>
                </c:pt>
                <c:pt idx="6">
                  <c:v>2</c:v>
                </c:pt>
                <c:pt idx="7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6C0A-4C4A-8C99-6E6851287A26}"/>
            </c:ext>
          </c:extLst>
        </c:ser>
        <c:ser>
          <c:idx val="11"/>
          <c:order val="5"/>
          <c:tx>
            <c:strRef>
              <c:f>'level-7'!$M$1</c:f>
              <c:strCache>
                <c:ptCount val="1"/>
                <c:pt idx="0">
                  <c:v>Betaproteobacteria</c:v>
                </c:pt>
              </c:strCache>
            </c:strRef>
          </c:tx>
          <c:spPr>
            <a:solidFill>
              <a:srgbClr val="0070C0"/>
            </a:solidFill>
            <a:ln>
              <a:noFill/>
            </a:ln>
            <a:effectLst/>
          </c:spPr>
          <c:invertIfNegative val="0"/>
          <c:cat>
            <c:strRef>
              <c:f>'level-7'!$A$2:$A$9</c:f>
              <c:strCache>
                <c:ptCount val="8"/>
                <c:pt idx="0">
                  <c:v>Rincon</c:v>
                </c:pt>
                <c:pt idx="1">
                  <c:v>Ponce</c:v>
                </c:pt>
                <c:pt idx="2">
                  <c:v>Isabella</c:v>
                </c:pt>
                <c:pt idx="3">
                  <c:v>Luquillo</c:v>
                </c:pt>
                <c:pt idx="4">
                  <c:v>Culebra</c:v>
                </c:pt>
                <c:pt idx="5">
                  <c:v>Guayama</c:v>
                </c:pt>
                <c:pt idx="6">
                  <c:v>Ceiba</c:v>
                </c:pt>
                <c:pt idx="7">
                  <c:v>Guanica</c:v>
                </c:pt>
              </c:strCache>
            </c:strRef>
          </c:cat>
          <c:val>
            <c:numRef>
              <c:f>'level-7'!$M$2:$M$9</c:f>
              <c:numCache>
                <c:formatCode>General</c:formatCode>
                <c:ptCount val="8"/>
                <c:pt idx="0">
                  <c:v>335</c:v>
                </c:pt>
                <c:pt idx="1">
                  <c:v>78</c:v>
                </c:pt>
                <c:pt idx="2">
                  <c:v>214</c:v>
                </c:pt>
                <c:pt idx="3">
                  <c:v>117</c:v>
                </c:pt>
                <c:pt idx="4">
                  <c:v>134</c:v>
                </c:pt>
                <c:pt idx="5">
                  <c:v>38</c:v>
                </c:pt>
                <c:pt idx="6">
                  <c:v>263</c:v>
                </c:pt>
                <c:pt idx="7">
                  <c:v>38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6C0A-4C4A-8C99-6E6851287A26}"/>
            </c:ext>
          </c:extLst>
        </c:ser>
        <c:ser>
          <c:idx val="10"/>
          <c:order val="6"/>
          <c:tx>
            <c:strRef>
              <c:f>'level-7'!$L$1</c:f>
              <c:strCache>
                <c:ptCount val="1"/>
                <c:pt idx="0">
                  <c:v>Rhizobium daejeonense</c:v>
                </c:pt>
              </c:strCache>
            </c:strRef>
          </c:tx>
          <c:spPr>
            <a:solidFill>
              <a:srgbClr val="9065E5"/>
            </a:solidFill>
            <a:ln>
              <a:noFill/>
            </a:ln>
            <a:effectLst/>
          </c:spPr>
          <c:invertIfNegative val="0"/>
          <c:cat>
            <c:strRef>
              <c:f>'level-7'!$A$2:$A$9</c:f>
              <c:strCache>
                <c:ptCount val="8"/>
                <c:pt idx="0">
                  <c:v>Rincon</c:v>
                </c:pt>
                <c:pt idx="1">
                  <c:v>Ponce</c:v>
                </c:pt>
                <c:pt idx="2">
                  <c:v>Isabella</c:v>
                </c:pt>
                <c:pt idx="3">
                  <c:v>Luquillo</c:v>
                </c:pt>
                <c:pt idx="4">
                  <c:v>Culebra</c:v>
                </c:pt>
                <c:pt idx="5">
                  <c:v>Guayama</c:v>
                </c:pt>
                <c:pt idx="6">
                  <c:v>Ceiba</c:v>
                </c:pt>
                <c:pt idx="7">
                  <c:v>Guanica</c:v>
                </c:pt>
              </c:strCache>
            </c:strRef>
          </c:cat>
          <c:val>
            <c:numRef>
              <c:f>'level-7'!$L$2:$L$9</c:f>
              <c:numCache>
                <c:formatCode>General</c:formatCode>
                <c:ptCount val="8"/>
                <c:pt idx="0">
                  <c:v>2</c:v>
                </c:pt>
                <c:pt idx="1">
                  <c:v>0</c:v>
                </c:pt>
                <c:pt idx="2">
                  <c:v>0</c:v>
                </c:pt>
                <c:pt idx="3">
                  <c:v>8</c:v>
                </c:pt>
                <c:pt idx="4">
                  <c:v>2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6C0A-4C4A-8C99-6E6851287A26}"/>
            </c:ext>
          </c:extLst>
        </c:ser>
        <c:ser>
          <c:idx val="9"/>
          <c:order val="7"/>
          <c:tx>
            <c:strRef>
              <c:f>'level-7'!$K$1</c:f>
              <c:strCache>
                <c:ptCount val="1"/>
                <c:pt idx="0">
                  <c:v>Bradyrhizobiaceae</c:v>
                </c:pt>
              </c:strCache>
            </c:strRef>
          </c:tx>
          <c:spPr>
            <a:solidFill>
              <a:srgbClr val="6DE5E5"/>
            </a:solidFill>
            <a:ln>
              <a:noFill/>
            </a:ln>
            <a:effectLst/>
          </c:spPr>
          <c:invertIfNegative val="0"/>
          <c:cat>
            <c:strRef>
              <c:f>'level-7'!$A$2:$A$9</c:f>
              <c:strCache>
                <c:ptCount val="8"/>
                <c:pt idx="0">
                  <c:v>Rincon</c:v>
                </c:pt>
                <c:pt idx="1">
                  <c:v>Ponce</c:v>
                </c:pt>
                <c:pt idx="2">
                  <c:v>Isabella</c:v>
                </c:pt>
                <c:pt idx="3">
                  <c:v>Luquillo</c:v>
                </c:pt>
                <c:pt idx="4">
                  <c:v>Culebra</c:v>
                </c:pt>
                <c:pt idx="5">
                  <c:v>Guayama</c:v>
                </c:pt>
                <c:pt idx="6">
                  <c:v>Ceiba</c:v>
                </c:pt>
                <c:pt idx="7">
                  <c:v>Guanica</c:v>
                </c:pt>
              </c:strCache>
            </c:strRef>
          </c:cat>
          <c:val>
            <c:numRef>
              <c:f>'level-7'!$K$2:$K$9</c:f>
              <c:numCache>
                <c:formatCode>General</c:formatCode>
                <c:ptCount val="8"/>
                <c:pt idx="0">
                  <c:v>2</c:v>
                </c:pt>
                <c:pt idx="1">
                  <c:v>0</c:v>
                </c:pt>
                <c:pt idx="2">
                  <c:v>3</c:v>
                </c:pt>
                <c:pt idx="3">
                  <c:v>12</c:v>
                </c:pt>
                <c:pt idx="4">
                  <c:v>0</c:v>
                </c:pt>
                <c:pt idx="5">
                  <c:v>2</c:v>
                </c:pt>
                <c:pt idx="6">
                  <c:v>2</c:v>
                </c:pt>
                <c:pt idx="7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6C0A-4C4A-8C99-6E6851287A26}"/>
            </c:ext>
          </c:extLst>
        </c:ser>
        <c:ser>
          <c:idx val="8"/>
          <c:order val="8"/>
          <c:tx>
            <c:strRef>
              <c:f>'level-7'!$J$1</c:f>
              <c:strCache>
                <c:ptCount val="1"/>
                <c:pt idx="0">
                  <c:v>Rhizobiales</c:v>
                </c:pt>
              </c:strCache>
            </c:strRef>
          </c:tx>
          <c:spPr>
            <a:solidFill>
              <a:srgbClr val="43ABEB"/>
            </a:solidFill>
            <a:ln>
              <a:noFill/>
            </a:ln>
            <a:effectLst/>
          </c:spPr>
          <c:invertIfNegative val="0"/>
          <c:cat>
            <c:strRef>
              <c:f>'level-7'!$A$2:$A$9</c:f>
              <c:strCache>
                <c:ptCount val="8"/>
                <c:pt idx="0">
                  <c:v>Rincon</c:v>
                </c:pt>
                <c:pt idx="1">
                  <c:v>Ponce</c:v>
                </c:pt>
                <c:pt idx="2">
                  <c:v>Isabella</c:v>
                </c:pt>
                <c:pt idx="3">
                  <c:v>Luquillo</c:v>
                </c:pt>
                <c:pt idx="4">
                  <c:v>Culebra</c:v>
                </c:pt>
                <c:pt idx="5">
                  <c:v>Guayama</c:v>
                </c:pt>
                <c:pt idx="6">
                  <c:v>Ceiba</c:v>
                </c:pt>
                <c:pt idx="7">
                  <c:v>Guanica</c:v>
                </c:pt>
              </c:strCache>
            </c:strRef>
          </c:cat>
          <c:val>
            <c:numRef>
              <c:f>'level-7'!$J$2:$J$9</c:f>
              <c:numCache>
                <c:formatCode>General</c:formatCode>
                <c:ptCount val="8"/>
                <c:pt idx="0">
                  <c:v>10</c:v>
                </c:pt>
                <c:pt idx="1">
                  <c:v>10</c:v>
                </c:pt>
                <c:pt idx="2">
                  <c:v>5</c:v>
                </c:pt>
                <c:pt idx="3">
                  <c:v>4</c:v>
                </c:pt>
                <c:pt idx="4">
                  <c:v>6</c:v>
                </c:pt>
                <c:pt idx="5">
                  <c:v>0</c:v>
                </c:pt>
                <c:pt idx="6">
                  <c:v>7</c:v>
                </c:pt>
                <c:pt idx="7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6C0A-4C4A-8C99-6E6851287A26}"/>
            </c:ext>
          </c:extLst>
        </c:ser>
        <c:ser>
          <c:idx val="7"/>
          <c:order val="9"/>
          <c:tx>
            <c:strRef>
              <c:f>'level-7'!$I$1</c:f>
              <c:strCache>
                <c:ptCount val="1"/>
                <c:pt idx="0">
                  <c:v>Alphaproteobacteria</c:v>
                </c:pt>
              </c:strCache>
            </c:strRef>
          </c:tx>
          <c:spPr>
            <a:solidFill>
              <a:srgbClr val="226F92"/>
            </a:solidFill>
            <a:ln>
              <a:noFill/>
            </a:ln>
            <a:effectLst/>
          </c:spPr>
          <c:invertIfNegative val="0"/>
          <c:cat>
            <c:strRef>
              <c:f>'level-7'!$A$2:$A$9</c:f>
              <c:strCache>
                <c:ptCount val="8"/>
                <c:pt idx="0">
                  <c:v>Rincon</c:v>
                </c:pt>
                <c:pt idx="1">
                  <c:v>Ponce</c:v>
                </c:pt>
                <c:pt idx="2">
                  <c:v>Isabella</c:v>
                </c:pt>
                <c:pt idx="3">
                  <c:v>Luquillo</c:v>
                </c:pt>
                <c:pt idx="4">
                  <c:v>Culebra</c:v>
                </c:pt>
                <c:pt idx="5">
                  <c:v>Guayama</c:v>
                </c:pt>
                <c:pt idx="6">
                  <c:v>Ceiba</c:v>
                </c:pt>
                <c:pt idx="7">
                  <c:v>Guanica</c:v>
                </c:pt>
              </c:strCache>
            </c:strRef>
          </c:cat>
          <c:val>
            <c:numRef>
              <c:f>'level-7'!$I$2:$I$9</c:f>
              <c:numCache>
                <c:formatCode>General</c:formatCode>
                <c:ptCount val="8"/>
                <c:pt idx="0">
                  <c:v>24122</c:v>
                </c:pt>
                <c:pt idx="1">
                  <c:v>12218</c:v>
                </c:pt>
                <c:pt idx="2">
                  <c:v>12159</c:v>
                </c:pt>
                <c:pt idx="3">
                  <c:v>17328</c:v>
                </c:pt>
                <c:pt idx="4">
                  <c:v>17947</c:v>
                </c:pt>
                <c:pt idx="5">
                  <c:v>5660</c:v>
                </c:pt>
                <c:pt idx="6">
                  <c:v>28977</c:v>
                </c:pt>
                <c:pt idx="7">
                  <c:v>6539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6C0A-4C4A-8C99-6E6851287A26}"/>
            </c:ext>
          </c:extLst>
        </c:ser>
        <c:ser>
          <c:idx val="6"/>
          <c:order val="10"/>
          <c:tx>
            <c:strRef>
              <c:f>'level-7'!$H$1</c:f>
              <c:strCache>
                <c:ptCount val="1"/>
                <c:pt idx="0">
                  <c:v>Proteobacteria</c:v>
                </c:pt>
              </c:strCache>
            </c:strRef>
          </c:tx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'level-7'!$A$2:$A$9</c:f>
              <c:strCache>
                <c:ptCount val="8"/>
                <c:pt idx="0">
                  <c:v>Rincon</c:v>
                </c:pt>
                <c:pt idx="1">
                  <c:v>Ponce</c:v>
                </c:pt>
                <c:pt idx="2">
                  <c:v>Isabella</c:v>
                </c:pt>
                <c:pt idx="3">
                  <c:v>Luquillo</c:v>
                </c:pt>
                <c:pt idx="4">
                  <c:v>Culebra</c:v>
                </c:pt>
                <c:pt idx="5">
                  <c:v>Guayama</c:v>
                </c:pt>
                <c:pt idx="6">
                  <c:v>Ceiba</c:v>
                </c:pt>
                <c:pt idx="7">
                  <c:v>Guanica</c:v>
                </c:pt>
              </c:strCache>
            </c:strRef>
          </c:cat>
          <c:val>
            <c:numRef>
              <c:f>'level-7'!$H$2:$H$9</c:f>
              <c:numCache>
                <c:formatCode>General</c:formatCode>
                <c:ptCount val="8"/>
                <c:pt idx="0">
                  <c:v>12237</c:v>
                </c:pt>
                <c:pt idx="1">
                  <c:v>4121</c:v>
                </c:pt>
                <c:pt idx="2">
                  <c:v>8353</c:v>
                </c:pt>
                <c:pt idx="3">
                  <c:v>7005</c:v>
                </c:pt>
                <c:pt idx="4">
                  <c:v>7091</c:v>
                </c:pt>
                <c:pt idx="5">
                  <c:v>2412</c:v>
                </c:pt>
                <c:pt idx="6">
                  <c:v>9807</c:v>
                </c:pt>
                <c:pt idx="7">
                  <c:v>2107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6C0A-4C4A-8C99-6E6851287A26}"/>
            </c:ext>
          </c:extLst>
        </c:ser>
        <c:ser>
          <c:idx val="5"/>
          <c:order val="11"/>
          <c:tx>
            <c:strRef>
              <c:f>'level-7'!$G$1</c:f>
              <c:strCache>
                <c:ptCount val="1"/>
                <c:pt idx="0">
                  <c:v>Ruminococcaceae</c:v>
                </c:pt>
              </c:strCache>
            </c:strRef>
          </c:tx>
          <c:spPr>
            <a:solidFill>
              <a:srgbClr val="F2D6AC"/>
            </a:solidFill>
            <a:ln>
              <a:noFill/>
            </a:ln>
            <a:effectLst/>
          </c:spPr>
          <c:invertIfNegative val="0"/>
          <c:cat>
            <c:strRef>
              <c:f>'level-7'!$A$2:$A$9</c:f>
              <c:strCache>
                <c:ptCount val="8"/>
                <c:pt idx="0">
                  <c:v>Rincon</c:v>
                </c:pt>
                <c:pt idx="1">
                  <c:v>Ponce</c:v>
                </c:pt>
                <c:pt idx="2">
                  <c:v>Isabella</c:v>
                </c:pt>
                <c:pt idx="3">
                  <c:v>Luquillo</c:v>
                </c:pt>
                <c:pt idx="4">
                  <c:v>Culebra</c:v>
                </c:pt>
                <c:pt idx="5">
                  <c:v>Guayama</c:v>
                </c:pt>
                <c:pt idx="6">
                  <c:v>Ceiba</c:v>
                </c:pt>
                <c:pt idx="7">
                  <c:v>Guanica</c:v>
                </c:pt>
              </c:strCache>
            </c:strRef>
          </c:cat>
          <c:val>
            <c:numRef>
              <c:f>'level-7'!$G$2:$G$9</c:f>
              <c:numCache>
                <c:formatCode>General</c:formatCode>
                <c:ptCount val="8"/>
                <c:pt idx="0">
                  <c:v>2</c:v>
                </c:pt>
                <c:pt idx="1">
                  <c:v>0</c:v>
                </c:pt>
                <c:pt idx="2">
                  <c:v>0</c:v>
                </c:pt>
                <c:pt idx="3">
                  <c:v>7</c:v>
                </c:pt>
                <c:pt idx="4">
                  <c:v>0</c:v>
                </c:pt>
                <c:pt idx="5">
                  <c:v>0</c:v>
                </c:pt>
                <c:pt idx="6">
                  <c:v>4</c:v>
                </c:pt>
                <c:pt idx="7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B-6C0A-4C4A-8C99-6E6851287A26}"/>
            </c:ext>
          </c:extLst>
        </c:ser>
        <c:ser>
          <c:idx val="4"/>
          <c:order val="12"/>
          <c:tx>
            <c:strRef>
              <c:f>'level-7'!$F$1</c:f>
              <c:strCache>
                <c:ptCount val="1"/>
                <c:pt idx="0">
                  <c:v>Lachnospiraceae</c:v>
                </c:pt>
              </c:strCache>
            </c:strRef>
          </c:tx>
          <c:spPr>
            <a:solidFill>
              <a:srgbClr val="EFA175"/>
            </a:solidFill>
            <a:ln>
              <a:noFill/>
            </a:ln>
            <a:effectLst/>
          </c:spPr>
          <c:invertIfNegative val="0"/>
          <c:cat>
            <c:strRef>
              <c:f>'level-7'!$A$2:$A$9</c:f>
              <c:strCache>
                <c:ptCount val="8"/>
                <c:pt idx="0">
                  <c:v>Rincon</c:v>
                </c:pt>
                <c:pt idx="1">
                  <c:v>Ponce</c:v>
                </c:pt>
                <c:pt idx="2">
                  <c:v>Isabella</c:v>
                </c:pt>
                <c:pt idx="3">
                  <c:v>Luquillo</c:v>
                </c:pt>
                <c:pt idx="4">
                  <c:v>Culebra</c:v>
                </c:pt>
                <c:pt idx="5">
                  <c:v>Guayama</c:v>
                </c:pt>
                <c:pt idx="6">
                  <c:v>Ceiba</c:v>
                </c:pt>
                <c:pt idx="7">
                  <c:v>Guanica</c:v>
                </c:pt>
              </c:strCache>
            </c:strRef>
          </c:cat>
          <c:val>
            <c:numRef>
              <c:f>'level-7'!$F$2:$F$9</c:f>
              <c:numCache>
                <c:formatCode>General</c:formatCode>
                <c:ptCount val="8"/>
                <c:pt idx="0">
                  <c:v>34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6C0A-4C4A-8C99-6E6851287A26}"/>
            </c:ext>
          </c:extLst>
        </c:ser>
        <c:ser>
          <c:idx val="3"/>
          <c:order val="13"/>
          <c:tx>
            <c:strRef>
              <c:f>'level-7'!$E$1</c:f>
              <c:strCache>
                <c:ptCount val="1"/>
                <c:pt idx="0">
                  <c:v>Clostridiales</c:v>
                </c:pt>
              </c:strCache>
            </c:strRef>
          </c:tx>
          <c:spPr>
            <a:solidFill>
              <a:srgbClr val="F65826"/>
            </a:solidFill>
            <a:ln>
              <a:noFill/>
            </a:ln>
            <a:effectLst/>
          </c:spPr>
          <c:invertIfNegative val="0"/>
          <c:cat>
            <c:strRef>
              <c:f>'level-7'!$A$2:$A$9</c:f>
              <c:strCache>
                <c:ptCount val="8"/>
                <c:pt idx="0">
                  <c:v>Rincon</c:v>
                </c:pt>
                <c:pt idx="1">
                  <c:v>Ponce</c:v>
                </c:pt>
                <c:pt idx="2">
                  <c:v>Isabella</c:v>
                </c:pt>
                <c:pt idx="3">
                  <c:v>Luquillo</c:v>
                </c:pt>
                <c:pt idx="4">
                  <c:v>Culebra</c:v>
                </c:pt>
                <c:pt idx="5">
                  <c:v>Guayama</c:v>
                </c:pt>
                <c:pt idx="6">
                  <c:v>Ceiba</c:v>
                </c:pt>
                <c:pt idx="7">
                  <c:v>Guanica</c:v>
                </c:pt>
              </c:strCache>
            </c:strRef>
          </c:cat>
          <c:val>
            <c:numRef>
              <c:f>'level-7'!$E$2:$E$9</c:f>
              <c:numCache>
                <c:formatCode>General</c:formatCode>
                <c:ptCount val="8"/>
                <c:pt idx="0">
                  <c:v>597</c:v>
                </c:pt>
                <c:pt idx="1">
                  <c:v>72</c:v>
                </c:pt>
                <c:pt idx="2">
                  <c:v>125</c:v>
                </c:pt>
                <c:pt idx="3">
                  <c:v>73</c:v>
                </c:pt>
                <c:pt idx="4">
                  <c:v>14</c:v>
                </c:pt>
                <c:pt idx="5">
                  <c:v>6</c:v>
                </c:pt>
                <c:pt idx="6">
                  <c:v>18</c:v>
                </c:pt>
                <c:pt idx="7">
                  <c:v>348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D-6C0A-4C4A-8C99-6E6851287A26}"/>
            </c:ext>
          </c:extLst>
        </c:ser>
        <c:ser>
          <c:idx val="2"/>
          <c:order val="14"/>
          <c:tx>
            <c:strRef>
              <c:f>'level-7'!$D$1</c:f>
              <c:strCache>
                <c:ptCount val="1"/>
                <c:pt idx="0">
                  <c:v>Firmicutes</c:v>
                </c:pt>
              </c:strCache>
            </c:strRef>
          </c:tx>
          <c:spPr>
            <a:solidFill>
              <a:srgbClr val="C00000"/>
            </a:solidFill>
            <a:ln>
              <a:noFill/>
            </a:ln>
            <a:effectLst/>
          </c:spPr>
          <c:invertIfNegative val="0"/>
          <c:cat>
            <c:strRef>
              <c:f>'level-7'!$A$2:$A$9</c:f>
              <c:strCache>
                <c:ptCount val="8"/>
                <c:pt idx="0">
                  <c:v>Rincon</c:v>
                </c:pt>
                <c:pt idx="1">
                  <c:v>Ponce</c:v>
                </c:pt>
                <c:pt idx="2">
                  <c:v>Isabella</c:v>
                </c:pt>
                <c:pt idx="3">
                  <c:v>Luquillo</c:v>
                </c:pt>
                <c:pt idx="4">
                  <c:v>Culebra</c:v>
                </c:pt>
                <c:pt idx="5">
                  <c:v>Guayama</c:v>
                </c:pt>
                <c:pt idx="6">
                  <c:v>Ceiba</c:v>
                </c:pt>
                <c:pt idx="7">
                  <c:v>Guanica</c:v>
                </c:pt>
              </c:strCache>
            </c:strRef>
          </c:cat>
          <c:val>
            <c:numRef>
              <c:f>'level-7'!$D$2:$D$9</c:f>
              <c:numCache>
                <c:formatCode>General</c:formatCode>
                <c:ptCount val="8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14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6C0A-4C4A-8C99-6E6851287A26}"/>
            </c:ext>
          </c:extLst>
        </c:ser>
        <c:ser>
          <c:idx val="1"/>
          <c:order val="15"/>
          <c:tx>
            <c:strRef>
              <c:f>'level-7'!$C$1</c:f>
              <c:strCache>
                <c:ptCount val="1"/>
                <c:pt idx="0">
                  <c:v>Bacteroidetes</c:v>
                </c:pt>
              </c:strCache>
            </c:strRef>
          </c:tx>
          <c:spPr>
            <a:solidFill>
              <a:srgbClr val="FFFF00"/>
            </a:solidFill>
            <a:ln>
              <a:noFill/>
            </a:ln>
            <a:effectLst/>
          </c:spPr>
          <c:invertIfNegative val="0"/>
          <c:cat>
            <c:strRef>
              <c:f>'level-7'!$A$2:$A$9</c:f>
              <c:strCache>
                <c:ptCount val="8"/>
                <c:pt idx="0">
                  <c:v>Rincon</c:v>
                </c:pt>
                <c:pt idx="1">
                  <c:v>Ponce</c:v>
                </c:pt>
                <c:pt idx="2">
                  <c:v>Isabella</c:v>
                </c:pt>
                <c:pt idx="3">
                  <c:v>Luquillo</c:v>
                </c:pt>
                <c:pt idx="4">
                  <c:v>Culebra</c:v>
                </c:pt>
                <c:pt idx="5">
                  <c:v>Guayama</c:v>
                </c:pt>
                <c:pt idx="6">
                  <c:v>Ceiba</c:v>
                </c:pt>
                <c:pt idx="7">
                  <c:v>Guanica</c:v>
                </c:pt>
              </c:strCache>
            </c:strRef>
          </c:cat>
          <c:val>
            <c:numRef>
              <c:f>'level-7'!$C$2:$C$9</c:f>
              <c:numCache>
                <c:formatCode>General</c:formatCode>
                <c:ptCount val="8"/>
                <c:pt idx="0">
                  <c:v>150</c:v>
                </c:pt>
                <c:pt idx="1">
                  <c:v>24</c:v>
                </c:pt>
                <c:pt idx="2">
                  <c:v>28</c:v>
                </c:pt>
                <c:pt idx="3">
                  <c:v>16</c:v>
                </c:pt>
                <c:pt idx="4">
                  <c:v>12</c:v>
                </c:pt>
                <c:pt idx="5">
                  <c:v>53</c:v>
                </c:pt>
                <c:pt idx="6">
                  <c:v>36</c:v>
                </c:pt>
                <c:pt idx="7">
                  <c:v>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F-6C0A-4C4A-8C99-6E6851287A26}"/>
            </c:ext>
          </c:extLst>
        </c:ser>
        <c:ser>
          <c:idx val="0"/>
          <c:order val="16"/>
          <c:tx>
            <c:strRef>
              <c:f>'level-7'!$B$1</c:f>
              <c:strCache>
                <c:ptCount val="1"/>
                <c:pt idx="0">
                  <c:v>Other</c:v>
                </c:pt>
              </c:strCache>
            </c:strRef>
          </c:tx>
          <c:spPr>
            <a:solidFill>
              <a:schemeClr val="bg2">
                <a:lumMod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'level-7'!$A$2:$A$9</c:f>
              <c:strCache>
                <c:ptCount val="8"/>
                <c:pt idx="0">
                  <c:v>Rincon</c:v>
                </c:pt>
                <c:pt idx="1">
                  <c:v>Ponce</c:v>
                </c:pt>
                <c:pt idx="2">
                  <c:v>Isabella</c:v>
                </c:pt>
                <c:pt idx="3">
                  <c:v>Luquillo</c:v>
                </c:pt>
                <c:pt idx="4">
                  <c:v>Culebra</c:v>
                </c:pt>
                <c:pt idx="5">
                  <c:v>Guayama</c:v>
                </c:pt>
                <c:pt idx="6">
                  <c:v>Ceiba</c:v>
                </c:pt>
                <c:pt idx="7">
                  <c:v>Guanica</c:v>
                </c:pt>
              </c:strCache>
            </c:strRef>
          </c:cat>
          <c:val>
            <c:numRef>
              <c:f>'level-7'!$B$2:$B$9</c:f>
              <c:numCache>
                <c:formatCode>General</c:formatCode>
                <c:ptCount val="8"/>
                <c:pt idx="0">
                  <c:v>13575</c:v>
                </c:pt>
                <c:pt idx="1">
                  <c:v>4496</c:v>
                </c:pt>
                <c:pt idx="2">
                  <c:v>2244</c:v>
                </c:pt>
                <c:pt idx="3">
                  <c:v>6718</c:v>
                </c:pt>
                <c:pt idx="4">
                  <c:v>13475</c:v>
                </c:pt>
                <c:pt idx="5">
                  <c:v>1534</c:v>
                </c:pt>
                <c:pt idx="6">
                  <c:v>13550</c:v>
                </c:pt>
                <c:pt idx="7">
                  <c:v>8594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0-6C0A-4C4A-8C99-6E6851287A2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5"/>
        <c:overlap val="100"/>
        <c:axId val="419404888"/>
        <c:axId val="419402592"/>
      </c:barChart>
      <c:catAx>
        <c:axId val="4194048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19402592"/>
        <c:crosses val="autoZero"/>
        <c:auto val="1"/>
        <c:lblAlgn val="ctr"/>
        <c:lblOffset val="100"/>
        <c:noMultiLvlLbl val="0"/>
      </c:catAx>
      <c:valAx>
        <c:axId val="4194025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1940488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4664158631481634"/>
          <c:y val="0"/>
          <c:w val="0.15335841368518371"/>
          <c:h val="0.9833333333333332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92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3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94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95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96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97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98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99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0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2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3.e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4.e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5.e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6.e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7.e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8.e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9.e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0.e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85.e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2.emf"/></Relationships>
</file>

<file path=ppt/drawings/_rels/vmlDrawing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3.emf"/></Relationships>
</file>

<file path=ppt/drawings/_rels/vmlDrawing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4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86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87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88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89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90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91.emf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0.7573</cdr:x>
      <cdr:y>0.0245</cdr:y>
    </cdr:from>
    <cdr:to>
      <cdr:x>0.76462</cdr:x>
      <cdr:y>0.03321</cdr:y>
    </cdr:to>
    <cdr:sp macro="" textlink="">
      <cdr:nvSpPr>
        <cdr:cNvPr id="32" name="Rectangle 31">
          <a:extLst xmlns:a="http://schemas.openxmlformats.org/drawingml/2006/main">
            <a:ext uri="{FF2B5EF4-FFF2-40B4-BE49-F238E27FC236}">
              <a16:creationId xmlns:a16="http://schemas.microsoft.com/office/drawing/2014/main" id="{88692619-EB3E-4144-A04B-EB7F365D48CB}"/>
            </a:ext>
          </a:extLst>
        </cdr:cNvPr>
        <cdr:cNvSpPr/>
      </cdr:nvSpPr>
      <cdr:spPr>
        <a:xfrm xmlns:a="http://schemas.openxmlformats.org/drawingml/2006/main">
          <a:off x="9023378" y="168036"/>
          <a:ext cx="87305" cy="59735"/>
        </a:xfrm>
        <a:prstGeom xmlns:a="http://schemas.openxmlformats.org/drawingml/2006/main" prst="rect">
          <a:avLst/>
        </a:prstGeom>
        <a:solidFill xmlns:a="http://schemas.openxmlformats.org/drawingml/2006/main">
          <a:schemeClr val="bg1">
            <a:lumMod val="50000"/>
          </a:schemeClr>
        </a:solidFill>
        <a:ln xmlns:a="http://schemas.openxmlformats.org/drawingml/2006/main">
          <a:solidFill>
            <a:schemeClr val="bg1">
              <a:lumMod val="50000"/>
            </a:schemeClr>
          </a:solidFill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rtlCol="0" anchor="ctr"/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endParaRPr lang="en-US"/>
        </a:p>
      </cdr:txBody>
    </cdr:sp>
  </cdr:relSizeAnchor>
  <cdr:relSizeAnchor xmlns:cdr="http://schemas.openxmlformats.org/drawingml/2006/chartDrawing">
    <cdr:from>
      <cdr:x>0.7652</cdr:x>
      <cdr:y>0.01062</cdr:y>
    </cdr:from>
    <cdr:to>
      <cdr:x>0.80936</cdr:x>
      <cdr:y>0.04652</cdr:y>
    </cdr:to>
    <cdr:sp macro="" textlink="">
      <cdr:nvSpPr>
        <cdr:cNvPr id="33" name="TextBox 3">
          <a:extLst xmlns:a="http://schemas.openxmlformats.org/drawingml/2006/main">
            <a:ext uri="{FF2B5EF4-FFF2-40B4-BE49-F238E27FC236}">
              <a16:creationId xmlns:a16="http://schemas.microsoft.com/office/drawing/2014/main" id="{E652C07F-D86B-44A7-A0F5-6D9EBB33027E}"/>
            </a:ext>
          </a:extLst>
        </cdr:cNvPr>
        <cdr:cNvSpPr txBox="1"/>
      </cdr:nvSpPr>
      <cdr:spPr>
        <a:xfrm xmlns:a="http://schemas.openxmlformats.org/drawingml/2006/main">
          <a:off x="9117585" y="72836"/>
          <a:ext cx="526125" cy="246221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000" dirty="0"/>
            <a:t>Other</a:t>
          </a:r>
        </a:p>
      </cdr:txBody>
    </cdr:sp>
  </cdr:relSizeAnchor>
  <cdr:relSizeAnchor xmlns:cdr="http://schemas.openxmlformats.org/drawingml/2006/chartDrawing">
    <cdr:from>
      <cdr:x>0.75646</cdr:x>
      <cdr:y>0.08422</cdr:y>
    </cdr:from>
    <cdr:to>
      <cdr:x>0.76379</cdr:x>
      <cdr:y>0.09293</cdr:y>
    </cdr:to>
    <cdr:sp macro="" textlink="">
      <cdr:nvSpPr>
        <cdr:cNvPr id="34" name="Rectangle 33">
          <a:extLst xmlns:a="http://schemas.openxmlformats.org/drawingml/2006/main">
            <a:ext uri="{FF2B5EF4-FFF2-40B4-BE49-F238E27FC236}">
              <a16:creationId xmlns:a16="http://schemas.microsoft.com/office/drawing/2014/main" id="{2518A506-4E2C-4532-9D68-57C17148259D}"/>
            </a:ext>
          </a:extLst>
        </cdr:cNvPr>
        <cdr:cNvSpPr/>
      </cdr:nvSpPr>
      <cdr:spPr>
        <a:xfrm xmlns:a="http://schemas.openxmlformats.org/drawingml/2006/main">
          <a:off x="9013451" y="577597"/>
          <a:ext cx="87305" cy="59735"/>
        </a:xfrm>
        <a:prstGeom xmlns:a="http://schemas.openxmlformats.org/drawingml/2006/main" prst="rect">
          <a:avLst/>
        </a:prstGeom>
        <a:solidFill xmlns:a="http://schemas.openxmlformats.org/drawingml/2006/main">
          <a:srgbClr val="FFFF00"/>
        </a:solidFill>
        <a:ln xmlns:a="http://schemas.openxmlformats.org/drawingml/2006/main">
          <a:solidFill>
            <a:schemeClr val="bg1">
              <a:lumMod val="50000"/>
            </a:schemeClr>
          </a:solidFill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rtlCol="0" anchor="ctr"/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endParaRPr lang="en-US"/>
        </a:p>
      </cdr:txBody>
    </cdr:sp>
  </cdr:relSizeAnchor>
  <cdr:relSizeAnchor xmlns:cdr="http://schemas.openxmlformats.org/drawingml/2006/chartDrawing">
    <cdr:from>
      <cdr:x>0.75588</cdr:x>
      <cdr:y>0.14617</cdr:y>
    </cdr:from>
    <cdr:to>
      <cdr:x>0.76321</cdr:x>
      <cdr:y>0.15488</cdr:y>
    </cdr:to>
    <cdr:sp macro="" textlink="">
      <cdr:nvSpPr>
        <cdr:cNvPr id="35" name="Rectangle 34">
          <a:extLst xmlns:a="http://schemas.openxmlformats.org/drawingml/2006/main">
            <a:ext uri="{FF2B5EF4-FFF2-40B4-BE49-F238E27FC236}">
              <a16:creationId xmlns:a16="http://schemas.microsoft.com/office/drawing/2014/main" id="{6A00D678-C98D-4896-AE94-66B512CA464F}"/>
            </a:ext>
          </a:extLst>
        </cdr:cNvPr>
        <cdr:cNvSpPr/>
      </cdr:nvSpPr>
      <cdr:spPr>
        <a:xfrm xmlns:a="http://schemas.openxmlformats.org/drawingml/2006/main">
          <a:off x="9006549" y="1002418"/>
          <a:ext cx="87305" cy="59735"/>
        </a:xfrm>
        <a:prstGeom xmlns:a="http://schemas.openxmlformats.org/drawingml/2006/main" prst="rect">
          <a:avLst/>
        </a:prstGeom>
        <a:solidFill xmlns:a="http://schemas.openxmlformats.org/drawingml/2006/main">
          <a:srgbClr val="B40000"/>
        </a:solidFill>
        <a:ln xmlns:a="http://schemas.openxmlformats.org/drawingml/2006/main">
          <a:solidFill>
            <a:schemeClr val="bg1">
              <a:lumMod val="50000"/>
            </a:schemeClr>
          </a:solidFill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rtlCol="0" anchor="ctr"/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endParaRPr lang="en-US"/>
        </a:p>
      </cdr:txBody>
    </cdr:sp>
  </cdr:relSizeAnchor>
  <cdr:relSizeAnchor xmlns:cdr="http://schemas.openxmlformats.org/drawingml/2006/chartDrawing">
    <cdr:from>
      <cdr:x>0.75447</cdr:x>
      <cdr:y>0.37538</cdr:y>
    </cdr:from>
    <cdr:to>
      <cdr:x>0.7618</cdr:x>
      <cdr:y>0.38409</cdr:y>
    </cdr:to>
    <cdr:sp macro="" textlink="">
      <cdr:nvSpPr>
        <cdr:cNvPr id="36" name="Rectangle 35">
          <a:extLst xmlns:a="http://schemas.openxmlformats.org/drawingml/2006/main">
            <a:ext uri="{FF2B5EF4-FFF2-40B4-BE49-F238E27FC236}">
              <a16:creationId xmlns:a16="http://schemas.microsoft.com/office/drawing/2014/main" id="{71A7DD92-5A1C-4A12-92FC-98E15574898B}"/>
            </a:ext>
          </a:extLst>
        </cdr:cNvPr>
        <cdr:cNvSpPr/>
      </cdr:nvSpPr>
      <cdr:spPr>
        <a:xfrm xmlns:a="http://schemas.openxmlformats.org/drawingml/2006/main">
          <a:off x="8989720" y="2574333"/>
          <a:ext cx="87305" cy="59735"/>
        </a:xfrm>
        <a:prstGeom xmlns:a="http://schemas.openxmlformats.org/drawingml/2006/main" prst="rect">
          <a:avLst/>
        </a:prstGeom>
        <a:solidFill xmlns:a="http://schemas.openxmlformats.org/drawingml/2006/main">
          <a:schemeClr val="accent1">
            <a:lumMod val="50000"/>
          </a:schemeClr>
        </a:solidFill>
        <a:ln xmlns:a="http://schemas.openxmlformats.org/drawingml/2006/main">
          <a:solidFill>
            <a:schemeClr val="bg1">
              <a:lumMod val="50000"/>
            </a:schemeClr>
          </a:solidFill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rtlCol="0" anchor="ctr"/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endParaRPr lang="en-US"/>
        </a:p>
      </cdr:txBody>
    </cdr:sp>
  </cdr:relSizeAnchor>
  <cdr:relSizeAnchor xmlns:cdr="http://schemas.openxmlformats.org/drawingml/2006/chartDrawing">
    <cdr:from>
      <cdr:x>0.75812</cdr:x>
      <cdr:y>0.96499</cdr:y>
    </cdr:from>
    <cdr:to>
      <cdr:x>0.76544</cdr:x>
      <cdr:y>0.9737</cdr:y>
    </cdr:to>
    <cdr:sp macro="" textlink="">
      <cdr:nvSpPr>
        <cdr:cNvPr id="37" name="Rectangle 36">
          <a:extLst xmlns:a="http://schemas.openxmlformats.org/drawingml/2006/main">
            <a:ext uri="{FF2B5EF4-FFF2-40B4-BE49-F238E27FC236}">
              <a16:creationId xmlns:a16="http://schemas.microsoft.com/office/drawing/2014/main" id="{21258969-6115-42C5-9B27-296291826695}"/>
            </a:ext>
          </a:extLst>
        </cdr:cNvPr>
        <cdr:cNvSpPr/>
      </cdr:nvSpPr>
      <cdr:spPr>
        <a:xfrm xmlns:a="http://schemas.openxmlformats.org/drawingml/2006/main">
          <a:off x="9033149" y="6617889"/>
          <a:ext cx="87305" cy="59735"/>
        </a:xfrm>
        <a:prstGeom xmlns:a="http://schemas.openxmlformats.org/drawingml/2006/main" prst="rect">
          <a:avLst/>
        </a:prstGeom>
        <a:solidFill xmlns:a="http://schemas.openxmlformats.org/drawingml/2006/main">
          <a:schemeClr val="accent6">
            <a:lumMod val="75000"/>
          </a:schemeClr>
        </a:solidFill>
        <a:ln xmlns:a="http://schemas.openxmlformats.org/drawingml/2006/main">
          <a:solidFill>
            <a:schemeClr val="bg1">
              <a:lumMod val="50000"/>
            </a:schemeClr>
          </a:solidFill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rtlCol="0" anchor="ctr"/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endParaRPr lang="en-US"/>
        </a:p>
      </cdr:txBody>
    </cdr:sp>
  </cdr:relSizeAnchor>
  <cdr:relSizeAnchor xmlns:cdr="http://schemas.openxmlformats.org/drawingml/2006/chartDrawing">
    <cdr:from>
      <cdr:x>0.76296</cdr:x>
      <cdr:y>0.07016</cdr:y>
    </cdr:from>
    <cdr:to>
      <cdr:x>0.8437</cdr:x>
      <cdr:y>0.1285</cdr:y>
    </cdr:to>
    <cdr:sp macro="" textlink="">
      <cdr:nvSpPr>
        <cdr:cNvPr id="38" name="TextBox 16">
          <a:extLst xmlns:a="http://schemas.openxmlformats.org/drawingml/2006/main">
            <a:ext uri="{FF2B5EF4-FFF2-40B4-BE49-F238E27FC236}">
              <a16:creationId xmlns:a16="http://schemas.microsoft.com/office/drawing/2014/main" id="{86A45256-AE05-4231-8C8E-1B716FD5311F}"/>
            </a:ext>
          </a:extLst>
        </cdr:cNvPr>
        <cdr:cNvSpPr txBox="1"/>
      </cdr:nvSpPr>
      <cdr:spPr>
        <a:xfrm xmlns:a="http://schemas.openxmlformats.org/drawingml/2006/main">
          <a:off x="9090849" y="481169"/>
          <a:ext cx="962018" cy="400110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000" dirty="0"/>
            <a:t>Bacteroidetes</a:t>
          </a:r>
        </a:p>
        <a:p xmlns:a="http://schemas.openxmlformats.org/drawingml/2006/main">
          <a:endParaRPr lang="en-US" sz="1000" dirty="0"/>
        </a:p>
      </cdr:txBody>
    </cdr:sp>
  </cdr:relSizeAnchor>
  <cdr:relSizeAnchor xmlns:cdr="http://schemas.openxmlformats.org/drawingml/2006/chartDrawing">
    <cdr:from>
      <cdr:x>0.76462</cdr:x>
      <cdr:y>0.12987</cdr:y>
    </cdr:from>
    <cdr:to>
      <cdr:x>0.82757</cdr:x>
      <cdr:y>0.16578</cdr:y>
    </cdr:to>
    <cdr:sp macro="" textlink="">
      <cdr:nvSpPr>
        <cdr:cNvPr id="39" name="TextBox 18">
          <a:extLst xmlns:a="http://schemas.openxmlformats.org/drawingml/2006/main">
            <a:ext uri="{FF2B5EF4-FFF2-40B4-BE49-F238E27FC236}">
              <a16:creationId xmlns:a16="http://schemas.microsoft.com/office/drawing/2014/main" id="{07131F93-DDC5-46A4-B7E6-8BA27CF73630}"/>
            </a:ext>
          </a:extLst>
        </cdr:cNvPr>
        <cdr:cNvSpPr txBox="1"/>
      </cdr:nvSpPr>
      <cdr:spPr>
        <a:xfrm xmlns:a="http://schemas.openxmlformats.org/drawingml/2006/main">
          <a:off x="9110684" y="890680"/>
          <a:ext cx="749968" cy="246221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000" dirty="0"/>
            <a:t>Firmicutes</a:t>
          </a:r>
        </a:p>
      </cdr:txBody>
    </cdr:sp>
  </cdr:relSizeAnchor>
  <cdr:relSizeAnchor xmlns:cdr="http://schemas.openxmlformats.org/drawingml/2006/chartDrawing">
    <cdr:from>
      <cdr:x>0.76201</cdr:x>
      <cdr:y>0.36154</cdr:y>
    </cdr:from>
    <cdr:to>
      <cdr:x>0.84275</cdr:x>
      <cdr:y>0.39744</cdr:y>
    </cdr:to>
    <cdr:sp macro="" textlink="">
      <cdr:nvSpPr>
        <cdr:cNvPr id="40" name="TextBox 20">
          <a:extLst xmlns:a="http://schemas.openxmlformats.org/drawingml/2006/main">
            <a:ext uri="{FF2B5EF4-FFF2-40B4-BE49-F238E27FC236}">
              <a16:creationId xmlns:a16="http://schemas.microsoft.com/office/drawing/2014/main" id="{A5D66FCC-B264-4FD3-8741-163EF8C0F60F}"/>
            </a:ext>
          </a:extLst>
        </cdr:cNvPr>
        <cdr:cNvSpPr txBox="1"/>
      </cdr:nvSpPr>
      <cdr:spPr>
        <a:xfrm xmlns:a="http://schemas.openxmlformats.org/drawingml/2006/main">
          <a:off x="9079542" y="2479423"/>
          <a:ext cx="962018" cy="246221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000" dirty="0"/>
            <a:t>Proteobacteria</a:t>
          </a:r>
        </a:p>
      </cdr:txBody>
    </cdr:sp>
  </cdr:relSizeAnchor>
  <cdr:relSizeAnchor xmlns:cdr="http://schemas.openxmlformats.org/drawingml/2006/chartDrawing">
    <cdr:from>
      <cdr:x>0.76767</cdr:x>
      <cdr:y>0.95221</cdr:y>
    </cdr:from>
    <cdr:to>
      <cdr:x>0.83427</cdr:x>
      <cdr:y>0.98811</cdr:y>
    </cdr:to>
    <cdr:sp macro="" textlink="">
      <cdr:nvSpPr>
        <cdr:cNvPr id="41" name="TextBox 22">
          <a:extLst xmlns:a="http://schemas.openxmlformats.org/drawingml/2006/main">
            <a:ext uri="{FF2B5EF4-FFF2-40B4-BE49-F238E27FC236}">
              <a16:creationId xmlns:a16="http://schemas.microsoft.com/office/drawing/2014/main" id="{DD732114-ECD2-48E7-BB56-0178CF4F91FF}"/>
            </a:ext>
          </a:extLst>
        </cdr:cNvPr>
        <cdr:cNvSpPr txBox="1"/>
      </cdr:nvSpPr>
      <cdr:spPr>
        <a:xfrm xmlns:a="http://schemas.openxmlformats.org/drawingml/2006/main">
          <a:off x="9146966" y="6530256"/>
          <a:ext cx="793511" cy="246221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000" dirty="0" err="1"/>
            <a:t>Tenericutes</a:t>
          </a:r>
          <a:endParaRPr lang="en-US" sz="1000" dirty="0"/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0.77253</cdr:x>
      <cdr:y>0.02682</cdr:y>
    </cdr:from>
    <cdr:to>
      <cdr:x>0.77989</cdr:x>
      <cdr:y>0.03547</cdr:y>
    </cdr:to>
    <cdr:sp macro="" textlink="">
      <cdr:nvSpPr>
        <cdr:cNvPr id="2" name="Rectangle 1">
          <a:extLst xmlns:a="http://schemas.openxmlformats.org/drawingml/2006/main">
            <a:ext uri="{FF2B5EF4-FFF2-40B4-BE49-F238E27FC236}">
              <a16:creationId xmlns:a16="http://schemas.microsoft.com/office/drawing/2014/main" id="{E1DC4297-386C-4C9D-B327-40A8D9F8004E}"/>
            </a:ext>
          </a:extLst>
        </cdr:cNvPr>
        <cdr:cNvSpPr/>
      </cdr:nvSpPr>
      <cdr:spPr>
        <a:xfrm xmlns:a="http://schemas.openxmlformats.org/drawingml/2006/main">
          <a:off x="9280001" y="185178"/>
          <a:ext cx="88476" cy="59735"/>
        </a:xfrm>
        <a:prstGeom xmlns:a="http://schemas.openxmlformats.org/drawingml/2006/main" prst="rect">
          <a:avLst/>
        </a:prstGeom>
        <a:solidFill xmlns:a="http://schemas.openxmlformats.org/drawingml/2006/main">
          <a:schemeClr val="bg1">
            <a:lumMod val="50000"/>
          </a:schemeClr>
        </a:solidFill>
        <a:ln xmlns:a="http://schemas.openxmlformats.org/drawingml/2006/main">
          <a:solidFill>
            <a:schemeClr val="bg1">
              <a:lumMod val="50000"/>
            </a:schemeClr>
          </a:solidFill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rtlCol="0" anchor="ctr"/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endParaRPr lang="en-US"/>
        </a:p>
      </cdr:txBody>
    </cdr:sp>
  </cdr:relSizeAnchor>
  <cdr:relSizeAnchor xmlns:cdr="http://schemas.openxmlformats.org/drawingml/2006/chartDrawing">
    <cdr:from>
      <cdr:x>0.78515</cdr:x>
      <cdr:y>0.01628</cdr:y>
    </cdr:from>
    <cdr:to>
      <cdr:x>0.82953</cdr:x>
      <cdr:y>0.05193</cdr:y>
    </cdr:to>
    <cdr:sp macro="" textlink="">
      <cdr:nvSpPr>
        <cdr:cNvPr id="3" name="TextBox 3">
          <a:extLst xmlns:a="http://schemas.openxmlformats.org/drawingml/2006/main">
            <a:ext uri="{FF2B5EF4-FFF2-40B4-BE49-F238E27FC236}">
              <a16:creationId xmlns:a16="http://schemas.microsoft.com/office/drawing/2014/main" id="{FBBEB0D2-9B46-4B7E-8A1E-28AC4B4BB8A7}"/>
            </a:ext>
          </a:extLst>
        </cdr:cNvPr>
        <cdr:cNvSpPr txBox="1"/>
      </cdr:nvSpPr>
      <cdr:spPr>
        <a:xfrm xmlns:a="http://schemas.openxmlformats.org/drawingml/2006/main">
          <a:off x="9431571" y="112417"/>
          <a:ext cx="533179" cy="246221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000" dirty="0"/>
            <a:t>Other</a:t>
          </a:r>
        </a:p>
      </cdr:txBody>
    </cdr:sp>
  </cdr:relSizeAnchor>
  <cdr:relSizeAnchor xmlns:cdr="http://schemas.openxmlformats.org/drawingml/2006/chartDrawing">
    <cdr:from>
      <cdr:x>0.77308</cdr:x>
      <cdr:y>0.14594</cdr:y>
    </cdr:from>
    <cdr:to>
      <cdr:x>0.78045</cdr:x>
      <cdr:y>0.15459</cdr:y>
    </cdr:to>
    <cdr:sp macro="" textlink="">
      <cdr:nvSpPr>
        <cdr:cNvPr id="4" name="Rectangle 3">
          <a:extLst xmlns:a="http://schemas.openxmlformats.org/drawingml/2006/main">
            <a:ext uri="{FF2B5EF4-FFF2-40B4-BE49-F238E27FC236}">
              <a16:creationId xmlns:a16="http://schemas.microsoft.com/office/drawing/2014/main" id="{9EB39FF2-6707-4669-AFE0-9B0492A1246D}"/>
            </a:ext>
          </a:extLst>
        </cdr:cNvPr>
        <cdr:cNvSpPr/>
      </cdr:nvSpPr>
      <cdr:spPr>
        <a:xfrm xmlns:a="http://schemas.openxmlformats.org/drawingml/2006/main">
          <a:off x="9286652" y="1007814"/>
          <a:ext cx="88475" cy="59735"/>
        </a:xfrm>
        <a:prstGeom xmlns:a="http://schemas.openxmlformats.org/drawingml/2006/main" prst="rect">
          <a:avLst/>
        </a:prstGeom>
        <a:solidFill xmlns:a="http://schemas.openxmlformats.org/drawingml/2006/main">
          <a:srgbClr val="C00000"/>
        </a:solidFill>
        <a:ln xmlns:a="http://schemas.openxmlformats.org/drawingml/2006/main">
          <a:solidFill>
            <a:schemeClr val="bg1">
              <a:lumMod val="50000"/>
            </a:schemeClr>
          </a:solidFill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rtlCol="0" anchor="ctr"/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endParaRPr lang="en-US"/>
        </a:p>
      </cdr:txBody>
    </cdr:sp>
  </cdr:relSizeAnchor>
  <cdr:relSizeAnchor xmlns:cdr="http://schemas.openxmlformats.org/drawingml/2006/chartDrawing">
    <cdr:from>
      <cdr:x>0.77062</cdr:x>
      <cdr:y>0.37689</cdr:y>
    </cdr:from>
    <cdr:to>
      <cdr:x>0.77799</cdr:x>
      <cdr:y>0.38554</cdr:y>
    </cdr:to>
    <cdr:sp macro="" textlink="">
      <cdr:nvSpPr>
        <cdr:cNvPr id="5" name="Rectangle 4">
          <a:extLst xmlns:a="http://schemas.openxmlformats.org/drawingml/2006/main">
            <a:ext uri="{FF2B5EF4-FFF2-40B4-BE49-F238E27FC236}">
              <a16:creationId xmlns:a16="http://schemas.microsoft.com/office/drawing/2014/main" id="{93FA4915-A953-42B9-99BE-C60D8C79D1A7}"/>
            </a:ext>
          </a:extLst>
        </cdr:cNvPr>
        <cdr:cNvSpPr/>
      </cdr:nvSpPr>
      <cdr:spPr>
        <a:xfrm xmlns:a="http://schemas.openxmlformats.org/drawingml/2006/main">
          <a:off x="9257112" y="2602694"/>
          <a:ext cx="88476" cy="59735"/>
        </a:xfrm>
        <a:prstGeom xmlns:a="http://schemas.openxmlformats.org/drawingml/2006/main" prst="rect">
          <a:avLst/>
        </a:prstGeom>
        <a:solidFill xmlns:a="http://schemas.openxmlformats.org/drawingml/2006/main">
          <a:schemeClr val="accent1">
            <a:lumMod val="50000"/>
          </a:schemeClr>
        </a:solidFill>
        <a:ln xmlns:a="http://schemas.openxmlformats.org/drawingml/2006/main">
          <a:solidFill>
            <a:schemeClr val="bg1">
              <a:lumMod val="50000"/>
            </a:schemeClr>
          </a:solidFill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rtlCol="0" anchor="ctr"/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endParaRPr lang="en-US"/>
        </a:p>
      </cdr:txBody>
    </cdr:sp>
  </cdr:relSizeAnchor>
  <cdr:relSizeAnchor xmlns:cdr="http://schemas.openxmlformats.org/drawingml/2006/chartDrawing">
    <cdr:from>
      <cdr:x>0.7784</cdr:x>
      <cdr:y>0.95796</cdr:y>
    </cdr:from>
    <cdr:to>
      <cdr:x>0.78577</cdr:x>
      <cdr:y>0.96661</cdr:y>
    </cdr:to>
    <cdr:sp macro="" textlink="">
      <cdr:nvSpPr>
        <cdr:cNvPr id="6" name="Rectangle 5">
          <a:extLst xmlns:a="http://schemas.openxmlformats.org/drawingml/2006/main">
            <a:ext uri="{FF2B5EF4-FFF2-40B4-BE49-F238E27FC236}">
              <a16:creationId xmlns:a16="http://schemas.microsoft.com/office/drawing/2014/main" id="{B298BA52-3C44-4E09-BFE8-7E5848667FAF}"/>
            </a:ext>
          </a:extLst>
        </cdr:cNvPr>
        <cdr:cNvSpPr/>
      </cdr:nvSpPr>
      <cdr:spPr>
        <a:xfrm xmlns:a="http://schemas.openxmlformats.org/drawingml/2006/main">
          <a:off x="9350536" y="6615349"/>
          <a:ext cx="88476" cy="59735"/>
        </a:xfrm>
        <a:prstGeom xmlns:a="http://schemas.openxmlformats.org/drawingml/2006/main" prst="rect">
          <a:avLst/>
        </a:prstGeom>
        <a:solidFill xmlns:a="http://schemas.openxmlformats.org/drawingml/2006/main">
          <a:schemeClr val="accent6">
            <a:lumMod val="75000"/>
          </a:schemeClr>
        </a:solidFill>
        <a:ln xmlns:a="http://schemas.openxmlformats.org/drawingml/2006/main">
          <a:solidFill>
            <a:schemeClr val="bg1">
              <a:lumMod val="50000"/>
            </a:schemeClr>
          </a:solidFill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rtlCol="0" anchor="ctr"/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endParaRPr lang="en-US"/>
        </a:p>
      </cdr:txBody>
    </cdr:sp>
  </cdr:relSizeAnchor>
  <cdr:relSizeAnchor xmlns:cdr="http://schemas.openxmlformats.org/drawingml/2006/chartDrawing">
    <cdr:from>
      <cdr:x>0.7842</cdr:x>
      <cdr:y>0.13106</cdr:y>
    </cdr:from>
    <cdr:to>
      <cdr:x>0.84747</cdr:x>
      <cdr:y>0.16672</cdr:y>
    </cdr:to>
    <cdr:sp macro="" textlink="">
      <cdr:nvSpPr>
        <cdr:cNvPr id="7" name="TextBox 18">
          <a:extLst xmlns:a="http://schemas.openxmlformats.org/drawingml/2006/main">
            <a:ext uri="{FF2B5EF4-FFF2-40B4-BE49-F238E27FC236}">
              <a16:creationId xmlns:a16="http://schemas.microsoft.com/office/drawing/2014/main" id="{D0D5E794-E1FB-48C3-82E5-0F51D93BBBE1}"/>
            </a:ext>
          </a:extLst>
        </cdr:cNvPr>
        <cdr:cNvSpPr txBox="1"/>
      </cdr:nvSpPr>
      <cdr:spPr>
        <a:xfrm xmlns:a="http://schemas.openxmlformats.org/drawingml/2006/main">
          <a:off x="9420233" y="905075"/>
          <a:ext cx="760024" cy="246221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000" dirty="0"/>
            <a:t>Firmicutes</a:t>
          </a:r>
        </a:p>
      </cdr:txBody>
    </cdr:sp>
  </cdr:relSizeAnchor>
  <cdr:relSizeAnchor xmlns:cdr="http://schemas.openxmlformats.org/drawingml/2006/chartDrawing">
    <cdr:from>
      <cdr:x>0.77773</cdr:x>
      <cdr:y>0.36396</cdr:y>
    </cdr:from>
    <cdr:to>
      <cdr:x>0.85889</cdr:x>
      <cdr:y>0.39962</cdr:y>
    </cdr:to>
    <cdr:sp macro="" textlink="">
      <cdr:nvSpPr>
        <cdr:cNvPr id="8" name="TextBox 20">
          <a:extLst xmlns:a="http://schemas.openxmlformats.org/drawingml/2006/main">
            <a:ext uri="{FF2B5EF4-FFF2-40B4-BE49-F238E27FC236}">
              <a16:creationId xmlns:a16="http://schemas.microsoft.com/office/drawing/2014/main" id="{61C0B60F-C334-435F-831D-092528B5217A}"/>
            </a:ext>
          </a:extLst>
        </cdr:cNvPr>
        <cdr:cNvSpPr txBox="1"/>
      </cdr:nvSpPr>
      <cdr:spPr>
        <a:xfrm xmlns:a="http://schemas.openxmlformats.org/drawingml/2006/main">
          <a:off x="9342528" y="2513394"/>
          <a:ext cx="974918" cy="246221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000" dirty="0"/>
            <a:t>Proteobacteria</a:t>
          </a:r>
        </a:p>
      </cdr:txBody>
    </cdr:sp>
  </cdr:relSizeAnchor>
  <cdr:relSizeAnchor xmlns:cdr="http://schemas.openxmlformats.org/drawingml/2006/chartDrawing">
    <cdr:from>
      <cdr:x>0.7822</cdr:x>
      <cdr:y>0.94533</cdr:y>
    </cdr:from>
    <cdr:to>
      <cdr:x>0.84914</cdr:x>
      <cdr:y>0.98098</cdr:y>
    </cdr:to>
    <cdr:sp macro="" textlink="">
      <cdr:nvSpPr>
        <cdr:cNvPr id="9" name="TextBox 22">
          <a:extLst xmlns:a="http://schemas.openxmlformats.org/drawingml/2006/main">
            <a:ext uri="{FF2B5EF4-FFF2-40B4-BE49-F238E27FC236}">
              <a16:creationId xmlns:a16="http://schemas.microsoft.com/office/drawing/2014/main" id="{8066EF31-B6E0-4C9F-BDAC-4CD14CDD03E3}"/>
            </a:ext>
          </a:extLst>
        </cdr:cNvPr>
        <cdr:cNvSpPr txBox="1"/>
      </cdr:nvSpPr>
      <cdr:spPr>
        <a:xfrm xmlns:a="http://schemas.openxmlformats.org/drawingml/2006/main">
          <a:off x="9396151" y="6528133"/>
          <a:ext cx="804151" cy="246221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000" dirty="0" err="1"/>
            <a:t>Tenericutes</a:t>
          </a:r>
          <a:endParaRPr lang="en-US" sz="1000" dirty="0"/>
        </a:p>
      </cdr:txBody>
    </cdr:sp>
  </cdr:relSizeAnchor>
  <cdr:relSizeAnchor xmlns:cdr="http://schemas.openxmlformats.org/drawingml/2006/chartDrawing">
    <cdr:from>
      <cdr:x>0.77185</cdr:x>
      <cdr:y>0.0845</cdr:y>
    </cdr:from>
    <cdr:to>
      <cdr:x>0.77912</cdr:x>
      <cdr:y>0.09315</cdr:y>
    </cdr:to>
    <cdr:sp macro="" textlink="">
      <cdr:nvSpPr>
        <cdr:cNvPr id="10" name="Rectangle 9">
          <a:extLst xmlns:a="http://schemas.openxmlformats.org/drawingml/2006/main">
            <a:ext uri="{FF2B5EF4-FFF2-40B4-BE49-F238E27FC236}">
              <a16:creationId xmlns:a16="http://schemas.microsoft.com/office/drawing/2014/main" id="{A089D77F-6608-4DA5-BF77-6AB9C9499A71}"/>
            </a:ext>
          </a:extLst>
        </cdr:cNvPr>
        <cdr:cNvSpPr/>
      </cdr:nvSpPr>
      <cdr:spPr>
        <a:xfrm xmlns:a="http://schemas.openxmlformats.org/drawingml/2006/main">
          <a:off x="9271814" y="583518"/>
          <a:ext cx="87305" cy="59735"/>
        </a:xfrm>
        <a:prstGeom xmlns:a="http://schemas.openxmlformats.org/drawingml/2006/main" prst="rect">
          <a:avLst/>
        </a:prstGeom>
        <a:solidFill xmlns:a="http://schemas.openxmlformats.org/drawingml/2006/main">
          <a:srgbClr val="FFFF00"/>
        </a:solidFill>
        <a:ln xmlns:a="http://schemas.openxmlformats.org/drawingml/2006/main">
          <a:solidFill>
            <a:schemeClr val="bg1">
              <a:lumMod val="50000"/>
            </a:schemeClr>
          </a:solidFill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rtlCol="0" anchor="ctr"/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endParaRPr lang="en-US"/>
        </a:p>
      </cdr:txBody>
    </cdr:sp>
  </cdr:relSizeAnchor>
  <cdr:relSizeAnchor xmlns:cdr="http://schemas.openxmlformats.org/drawingml/2006/chartDrawing">
    <cdr:from>
      <cdr:x>0.78296</cdr:x>
      <cdr:y>0.07135</cdr:y>
    </cdr:from>
    <cdr:to>
      <cdr:x>0.86305</cdr:x>
      <cdr:y>0.12929</cdr:y>
    </cdr:to>
    <cdr:sp macro="" textlink="">
      <cdr:nvSpPr>
        <cdr:cNvPr id="11" name="TextBox 16">
          <a:extLst xmlns:a="http://schemas.openxmlformats.org/drawingml/2006/main">
            <a:ext uri="{FF2B5EF4-FFF2-40B4-BE49-F238E27FC236}">
              <a16:creationId xmlns:a16="http://schemas.microsoft.com/office/drawing/2014/main" id="{7CAD0435-4D41-4885-ACA6-8A3AE4B9E904}"/>
            </a:ext>
          </a:extLst>
        </cdr:cNvPr>
        <cdr:cNvSpPr txBox="1"/>
      </cdr:nvSpPr>
      <cdr:spPr>
        <a:xfrm xmlns:a="http://schemas.openxmlformats.org/drawingml/2006/main">
          <a:off x="9405310" y="492701"/>
          <a:ext cx="962018" cy="400110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000" dirty="0"/>
            <a:t>Bacteroidetes</a:t>
          </a:r>
        </a:p>
        <a:p xmlns:a="http://schemas.openxmlformats.org/drawingml/2006/main">
          <a:endParaRPr lang="en-US" sz="1000" dirty="0"/>
        </a:p>
      </cdr:txBody>
    </cdr:sp>
  </cdr:relSizeAnchor>
</c:userShapes>
</file>

<file path=ppt/drawings/drawing3.xml><?xml version="1.0" encoding="utf-8"?>
<c:userShapes xmlns:c="http://schemas.openxmlformats.org/drawingml/2006/chart">
  <cdr:relSizeAnchor xmlns:cdr="http://schemas.openxmlformats.org/drawingml/2006/chartDrawing">
    <cdr:from>
      <cdr:x>0.77716</cdr:x>
      <cdr:y>0.03441</cdr:y>
    </cdr:from>
    <cdr:to>
      <cdr:x>0.78453</cdr:x>
      <cdr:y>0.04312</cdr:y>
    </cdr:to>
    <cdr:sp macro="" textlink="">
      <cdr:nvSpPr>
        <cdr:cNvPr id="2" name="Rectangle 1">
          <a:extLst xmlns:a="http://schemas.openxmlformats.org/drawingml/2006/main">
            <a:ext uri="{FF2B5EF4-FFF2-40B4-BE49-F238E27FC236}">
              <a16:creationId xmlns:a16="http://schemas.microsoft.com/office/drawing/2014/main" id="{4AE86C77-B598-4908-807D-A6830BE3ADCE}"/>
            </a:ext>
          </a:extLst>
        </cdr:cNvPr>
        <cdr:cNvSpPr/>
      </cdr:nvSpPr>
      <cdr:spPr>
        <a:xfrm xmlns:a="http://schemas.openxmlformats.org/drawingml/2006/main">
          <a:off x="9330801" y="235978"/>
          <a:ext cx="88476" cy="59735"/>
        </a:xfrm>
        <a:prstGeom xmlns:a="http://schemas.openxmlformats.org/drawingml/2006/main" prst="rect">
          <a:avLst/>
        </a:prstGeom>
        <a:solidFill xmlns:a="http://schemas.openxmlformats.org/drawingml/2006/main">
          <a:schemeClr val="bg1">
            <a:lumMod val="50000"/>
          </a:schemeClr>
        </a:solidFill>
        <a:ln xmlns:a="http://schemas.openxmlformats.org/drawingml/2006/main">
          <a:solidFill>
            <a:schemeClr val="bg1">
              <a:lumMod val="50000"/>
            </a:schemeClr>
          </a:solidFill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rtlCol="0" anchor="ctr"/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endParaRPr lang="en-US"/>
        </a:p>
      </cdr:txBody>
    </cdr:sp>
  </cdr:relSizeAnchor>
  <cdr:relSizeAnchor xmlns:cdr="http://schemas.openxmlformats.org/drawingml/2006/chartDrawing">
    <cdr:from>
      <cdr:x>0.78979</cdr:x>
      <cdr:y>0.0238</cdr:y>
    </cdr:from>
    <cdr:to>
      <cdr:x>0.83419</cdr:x>
      <cdr:y>0.0597</cdr:y>
    </cdr:to>
    <cdr:sp macro="" textlink="">
      <cdr:nvSpPr>
        <cdr:cNvPr id="3" name="TextBox 3">
          <a:extLst xmlns:a="http://schemas.openxmlformats.org/drawingml/2006/main">
            <a:ext uri="{FF2B5EF4-FFF2-40B4-BE49-F238E27FC236}">
              <a16:creationId xmlns:a16="http://schemas.microsoft.com/office/drawing/2014/main" id="{E1D5E9CB-71C1-4776-AFE2-8FD57FE639E1}"/>
            </a:ext>
          </a:extLst>
        </cdr:cNvPr>
        <cdr:cNvSpPr txBox="1"/>
      </cdr:nvSpPr>
      <cdr:spPr>
        <a:xfrm xmlns:a="http://schemas.openxmlformats.org/drawingml/2006/main">
          <a:off x="9482371" y="163217"/>
          <a:ext cx="533179" cy="246221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000" dirty="0"/>
            <a:t>Other</a:t>
          </a:r>
        </a:p>
      </cdr:txBody>
    </cdr:sp>
  </cdr:relSizeAnchor>
  <cdr:relSizeAnchor xmlns:cdr="http://schemas.openxmlformats.org/drawingml/2006/chartDrawing">
    <cdr:from>
      <cdr:x>0.77772</cdr:x>
      <cdr:y>0.15436</cdr:y>
    </cdr:from>
    <cdr:to>
      <cdr:x>0.78508</cdr:x>
      <cdr:y>0.16307</cdr:y>
    </cdr:to>
    <cdr:sp macro="" textlink="">
      <cdr:nvSpPr>
        <cdr:cNvPr id="4" name="Rectangle 3">
          <a:extLst xmlns:a="http://schemas.openxmlformats.org/drawingml/2006/main">
            <a:ext uri="{FF2B5EF4-FFF2-40B4-BE49-F238E27FC236}">
              <a16:creationId xmlns:a16="http://schemas.microsoft.com/office/drawing/2014/main" id="{D2258A95-29BE-4D9B-94CC-699B81207EA6}"/>
            </a:ext>
          </a:extLst>
        </cdr:cNvPr>
        <cdr:cNvSpPr/>
      </cdr:nvSpPr>
      <cdr:spPr>
        <a:xfrm xmlns:a="http://schemas.openxmlformats.org/drawingml/2006/main">
          <a:off x="9337452" y="1058614"/>
          <a:ext cx="88475" cy="59735"/>
        </a:xfrm>
        <a:prstGeom xmlns:a="http://schemas.openxmlformats.org/drawingml/2006/main" prst="rect">
          <a:avLst/>
        </a:prstGeom>
        <a:solidFill xmlns:a="http://schemas.openxmlformats.org/drawingml/2006/main">
          <a:srgbClr val="C00000"/>
        </a:solidFill>
        <a:ln xmlns:a="http://schemas.openxmlformats.org/drawingml/2006/main">
          <a:solidFill>
            <a:schemeClr val="bg1">
              <a:lumMod val="50000"/>
            </a:schemeClr>
          </a:solidFill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rtlCol="0" anchor="ctr"/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endParaRPr lang="en-US"/>
        </a:p>
      </cdr:txBody>
    </cdr:sp>
  </cdr:relSizeAnchor>
  <cdr:relSizeAnchor xmlns:cdr="http://schemas.openxmlformats.org/drawingml/2006/chartDrawing">
    <cdr:from>
      <cdr:x>0.77525</cdr:x>
      <cdr:y>0.38692</cdr:y>
    </cdr:from>
    <cdr:to>
      <cdr:x>0.78262</cdr:x>
      <cdr:y>0.39563</cdr:y>
    </cdr:to>
    <cdr:sp macro="" textlink="">
      <cdr:nvSpPr>
        <cdr:cNvPr id="5" name="Rectangle 4">
          <a:extLst xmlns:a="http://schemas.openxmlformats.org/drawingml/2006/main">
            <a:ext uri="{FF2B5EF4-FFF2-40B4-BE49-F238E27FC236}">
              <a16:creationId xmlns:a16="http://schemas.microsoft.com/office/drawing/2014/main" id="{740191E5-0CBC-433A-B7F4-41D65EF87FFB}"/>
            </a:ext>
          </a:extLst>
        </cdr:cNvPr>
        <cdr:cNvSpPr/>
      </cdr:nvSpPr>
      <cdr:spPr>
        <a:xfrm xmlns:a="http://schemas.openxmlformats.org/drawingml/2006/main">
          <a:off x="9307912" y="2653494"/>
          <a:ext cx="88476" cy="59735"/>
        </a:xfrm>
        <a:prstGeom xmlns:a="http://schemas.openxmlformats.org/drawingml/2006/main" prst="rect">
          <a:avLst/>
        </a:prstGeom>
        <a:solidFill xmlns:a="http://schemas.openxmlformats.org/drawingml/2006/main">
          <a:schemeClr val="accent1">
            <a:lumMod val="50000"/>
          </a:schemeClr>
        </a:solidFill>
        <a:ln xmlns:a="http://schemas.openxmlformats.org/drawingml/2006/main">
          <a:solidFill>
            <a:schemeClr val="bg1">
              <a:lumMod val="50000"/>
            </a:schemeClr>
          </a:solidFill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rtlCol="0" anchor="ctr"/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endParaRPr lang="en-US"/>
        </a:p>
      </cdr:txBody>
    </cdr:sp>
  </cdr:relSizeAnchor>
  <cdr:relSizeAnchor xmlns:cdr="http://schemas.openxmlformats.org/drawingml/2006/chartDrawing">
    <cdr:from>
      <cdr:x>0.78189</cdr:x>
      <cdr:y>0.96734</cdr:y>
    </cdr:from>
    <cdr:to>
      <cdr:x>0.78926</cdr:x>
      <cdr:y>0.97605</cdr:y>
    </cdr:to>
    <cdr:sp macro="" textlink="">
      <cdr:nvSpPr>
        <cdr:cNvPr id="6" name="Rectangle 5">
          <a:extLst xmlns:a="http://schemas.openxmlformats.org/drawingml/2006/main">
            <a:ext uri="{FF2B5EF4-FFF2-40B4-BE49-F238E27FC236}">
              <a16:creationId xmlns:a16="http://schemas.microsoft.com/office/drawing/2014/main" id="{90059260-3B63-4F7C-A9EE-306139BF9EE4}"/>
            </a:ext>
          </a:extLst>
        </cdr:cNvPr>
        <cdr:cNvSpPr/>
      </cdr:nvSpPr>
      <cdr:spPr>
        <a:xfrm xmlns:a="http://schemas.openxmlformats.org/drawingml/2006/main">
          <a:off x="9387599" y="6634018"/>
          <a:ext cx="88486" cy="59733"/>
        </a:xfrm>
        <a:prstGeom xmlns:a="http://schemas.openxmlformats.org/drawingml/2006/main" prst="rect">
          <a:avLst/>
        </a:prstGeom>
        <a:solidFill xmlns:a="http://schemas.openxmlformats.org/drawingml/2006/main">
          <a:schemeClr val="accent6">
            <a:lumMod val="75000"/>
          </a:schemeClr>
        </a:solidFill>
        <a:ln xmlns:a="http://schemas.openxmlformats.org/drawingml/2006/main">
          <a:solidFill>
            <a:schemeClr val="bg1">
              <a:lumMod val="50000"/>
            </a:schemeClr>
          </a:solidFill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rtlCol="0" anchor="ctr"/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endParaRPr lang="en-US"/>
        </a:p>
      </cdr:txBody>
    </cdr:sp>
  </cdr:relSizeAnchor>
  <cdr:relSizeAnchor xmlns:cdr="http://schemas.openxmlformats.org/drawingml/2006/chartDrawing">
    <cdr:from>
      <cdr:x>0.78884</cdr:x>
      <cdr:y>0.13938</cdr:y>
    </cdr:from>
    <cdr:to>
      <cdr:x>0.85214</cdr:x>
      <cdr:y>0.17528</cdr:y>
    </cdr:to>
    <cdr:sp macro="" textlink="">
      <cdr:nvSpPr>
        <cdr:cNvPr id="7" name="TextBox 18">
          <a:extLst xmlns:a="http://schemas.openxmlformats.org/drawingml/2006/main">
            <a:ext uri="{FF2B5EF4-FFF2-40B4-BE49-F238E27FC236}">
              <a16:creationId xmlns:a16="http://schemas.microsoft.com/office/drawing/2014/main" id="{B491F6C5-1797-4D8C-B545-2FD548CEB168}"/>
            </a:ext>
          </a:extLst>
        </cdr:cNvPr>
        <cdr:cNvSpPr txBox="1"/>
      </cdr:nvSpPr>
      <cdr:spPr>
        <a:xfrm xmlns:a="http://schemas.openxmlformats.org/drawingml/2006/main">
          <a:off x="9471033" y="955875"/>
          <a:ext cx="760024" cy="246221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000" dirty="0"/>
            <a:t>Firmicutes</a:t>
          </a:r>
        </a:p>
      </cdr:txBody>
    </cdr:sp>
  </cdr:relSizeAnchor>
  <cdr:relSizeAnchor xmlns:cdr="http://schemas.openxmlformats.org/drawingml/2006/chartDrawing">
    <cdr:from>
      <cdr:x>0.78237</cdr:x>
      <cdr:y>0.3739</cdr:y>
    </cdr:from>
    <cdr:to>
      <cdr:x>0.86357</cdr:x>
      <cdr:y>0.4098</cdr:y>
    </cdr:to>
    <cdr:sp macro="" textlink="">
      <cdr:nvSpPr>
        <cdr:cNvPr id="8" name="TextBox 20">
          <a:extLst xmlns:a="http://schemas.openxmlformats.org/drawingml/2006/main">
            <a:ext uri="{FF2B5EF4-FFF2-40B4-BE49-F238E27FC236}">
              <a16:creationId xmlns:a16="http://schemas.microsoft.com/office/drawing/2014/main" id="{EE32F34F-20A9-44E1-AF95-017A08AFF3B6}"/>
            </a:ext>
          </a:extLst>
        </cdr:cNvPr>
        <cdr:cNvSpPr txBox="1"/>
      </cdr:nvSpPr>
      <cdr:spPr>
        <a:xfrm xmlns:a="http://schemas.openxmlformats.org/drawingml/2006/main">
          <a:off x="9393328" y="2564194"/>
          <a:ext cx="974918" cy="246221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000" dirty="0"/>
            <a:t>Proteobacteria</a:t>
          </a:r>
        </a:p>
      </cdr:txBody>
    </cdr:sp>
  </cdr:relSizeAnchor>
  <cdr:relSizeAnchor xmlns:cdr="http://schemas.openxmlformats.org/drawingml/2006/chartDrawing">
    <cdr:from>
      <cdr:x>0.7922</cdr:x>
      <cdr:y>0.95261</cdr:y>
    </cdr:from>
    <cdr:to>
      <cdr:x>0.85917</cdr:x>
      <cdr:y>0.98851</cdr:y>
    </cdr:to>
    <cdr:sp macro="" textlink="">
      <cdr:nvSpPr>
        <cdr:cNvPr id="9" name="TextBox 22">
          <a:extLst xmlns:a="http://schemas.openxmlformats.org/drawingml/2006/main">
            <a:ext uri="{FF2B5EF4-FFF2-40B4-BE49-F238E27FC236}">
              <a16:creationId xmlns:a16="http://schemas.microsoft.com/office/drawing/2014/main" id="{8D7FAB5C-0B66-47BC-8A55-6B48D6492980}"/>
            </a:ext>
          </a:extLst>
        </cdr:cNvPr>
        <cdr:cNvSpPr txBox="1"/>
      </cdr:nvSpPr>
      <cdr:spPr>
        <a:xfrm xmlns:a="http://schemas.openxmlformats.org/drawingml/2006/main">
          <a:off x="9511337" y="6532998"/>
          <a:ext cx="804059" cy="246202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000" dirty="0" err="1"/>
            <a:t>Tenericutes</a:t>
          </a:r>
          <a:endParaRPr lang="en-US" sz="1000" dirty="0"/>
        </a:p>
      </cdr:txBody>
    </cdr:sp>
  </cdr:relSizeAnchor>
  <cdr:relSizeAnchor xmlns:cdr="http://schemas.openxmlformats.org/drawingml/2006/chartDrawing">
    <cdr:from>
      <cdr:x>0.7876</cdr:x>
      <cdr:y>0.07925</cdr:y>
    </cdr:from>
    <cdr:to>
      <cdr:x>0.86772</cdr:x>
      <cdr:y>0.13759</cdr:y>
    </cdr:to>
    <cdr:sp macro="" textlink="">
      <cdr:nvSpPr>
        <cdr:cNvPr id="10" name="TextBox 16">
          <a:extLst xmlns:a="http://schemas.openxmlformats.org/drawingml/2006/main">
            <a:ext uri="{FF2B5EF4-FFF2-40B4-BE49-F238E27FC236}">
              <a16:creationId xmlns:a16="http://schemas.microsoft.com/office/drawing/2014/main" id="{518735CA-5CB5-4E4A-848F-43807C4E6BCD}"/>
            </a:ext>
          </a:extLst>
        </cdr:cNvPr>
        <cdr:cNvSpPr txBox="1"/>
      </cdr:nvSpPr>
      <cdr:spPr>
        <a:xfrm xmlns:a="http://schemas.openxmlformats.org/drawingml/2006/main">
          <a:off x="9456110" y="543501"/>
          <a:ext cx="962018" cy="400110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000" dirty="0"/>
            <a:t>Bacteroidetes</a:t>
          </a:r>
        </a:p>
        <a:p xmlns:a="http://schemas.openxmlformats.org/drawingml/2006/main">
          <a:endParaRPr lang="en-US" sz="1000" dirty="0"/>
        </a:p>
      </cdr:txBody>
    </cdr:sp>
  </cdr:relSizeAnchor>
  <cdr:relSizeAnchor xmlns:cdr="http://schemas.openxmlformats.org/drawingml/2006/chartDrawing">
    <cdr:from>
      <cdr:x>0.77648</cdr:x>
      <cdr:y>0.09249</cdr:y>
    </cdr:from>
    <cdr:to>
      <cdr:x>0.78375</cdr:x>
      <cdr:y>0.1012</cdr:y>
    </cdr:to>
    <cdr:sp macro="" textlink="">
      <cdr:nvSpPr>
        <cdr:cNvPr id="11" name="Rectangle 10">
          <a:extLst xmlns:a="http://schemas.openxmlformats.org/drawingml/2006/main">
            <a:ext uri="{FF2B5EF4-FFF2-40B4-BE49-F238E27FC236}">
              <a16:creationId xmlns:a16="http://schemas.microsoft.com/office/drawing/2014/main" id="{2DCAD8E3-890D-41B0-9A52-0F5A9BB0D81E}"/>
            </a:ext>
          </a:extLst>
        </cdr:cNvPr>
        <cdr:cNvSpPr/>
      </cdr:nvSpPr>
      <cdr:spPr>
        <a:xfrm xmlns:a="http://schemas.openxmlformats.org/drawingml/2006/main">
          <a:off x="9322614" y="634318"/>
          <a:ext cx="87305" cy="59735"/>
        </a:xfrm>
        <a:prstGeom xmlns:a="http://schemas.openxmlformats.org/drawingml/2006/main" prst="rect">
          <a:avLst/>
        </a:prstGeom>
        <a:solidFill xmlns:a="http://schemas.openxmlformats.org/drawingml/2006/main">
          <a:srgbClr val="FFFF00"/>
        </a:solidFill>
        <a:ln xmlns:a="http://schemas.openxmlformats.org/drawingml/2006/main">
          <a:solidFill>
            <a:schemeClr val="bg1">
              <a:lumMod val="50000"/>
            </a:schemeClr>
          </a:solidFill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rtlCol="0" anchor="ctr"/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endParaRPr lang="en-US"/>
        </a:p>
      </cdr:txBody>
    </cdr:sp>
  </cdr:relSizeAnchor>
</c:userShapes>
</file>

<file path=ppt/drawings/drawing4.xml><?xml version="1.0" encoding="utf-8"?>
<c:userShapes xmlns:c="http://schemas.openxmlformats.org/drawingml/2006/chart">
  <cdr:relSizeAnchor xmlns:cdr="http://schemas.openxmlformats.org/drawingml/2006/chartDrawing">
    <cdr:from>
      <cdr:x>0.7795</cdr:x>
      <cdr:y>0.02909</cdr:y>
    </cdr:from>
    <cdr:to>
      <cdr:x>0.78691</cdr:x>
      <cdr:y>0.0378</cdr:y>
    </cdr:to>
    <cdr:sp macro="" textlink="">
      <cdr:nvSpPr>
        <cdr:cNvPr id="2" name="Rectangle 1">
          <a:extLst xmlns:a="http://schemas.openxmlformats.org/drawingml/2006/main">
            <a:ext uri="{FF2B5EF4-FFF2-40B4-BE49-F238E27FC236}">
              <a16:creationId xmlns:a16="http://schemas.microsoft.com/office/drawing/2014/main" id="{FDF6F512-2B3A-4CA3-B549-F7FE659C4FCB}"/>
            </a:ext>
          </a:extLst>
        </cdr:cNvPr>
        <cdr:cNvSpPr/>
      </cdr:nvSpPr>
      <cdr:spPr>
        <a:xfrm xmlns:a="http://schemas.openxmlformats.org/drawingml/2006/main">
          <a:off x="9312663" y="199480"/>
          <a:ext cx="88487" cy="59733"/>
        </a:xfrm>
        <a:prstGeom xmlns:a="http://schemas.openxmlformats.org/drawingml/2006/main" prst="rect">
          <a:avLst/>
        </a:prstGeom>
        <a:solidFill xmlns:a="http://schemas.openxmlformats.org/drawingml/2006/main">
          <a:schemeClr val="bg1">
            <a:lumMod val="50000"/>
          </a:schemeClr>
        </a:solidFill>
        <a:ln xmlns:a="http://schemas.openxmlformats.org/drawingml/2006/main">
          <a:solidFill>
            <a:schemeClr val="bg1">
              <a:lumMod val="50000"/>
            </a:schemeClr>
          </a:solidFill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rtlCol="0" anchor="ctr"/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endParaRPr lang="en-US"/>
        </a:p>
      </cdr:txBody>
    </cdr:sp>
  </cdr:relSizeAnchor>
  <cdr:relSizeAnchor xmlns:cdr="http://schemas.openxmlformats.org/drawingml/2006/chartDrawing">
    <cdr:from>
      <cdr:x>0.7945</cdr:x>
      <cdr:y>0.0158</cdr:y>
    </cdr:from>
    <cdr:to>
      <cdr:x>0.83912</cdr:x>
      <cdr:y>0.0517</cdr:y>
    </cdr:to>
    <cdr:sp macro="" textlink="">
      <cdr:nvSpPr>
        <cdr:cNvPr id="3" name="TextBox 3">
          <a:extLst xmlns:a="http://schemas.openxmlformats.org/drawingml/2006/main">
            <a:ext uri="{FF2B5EF4-FFF2-40B4-BE49-F238E27FC236}">
              <a16:creationId xmlns:a16="http://schemas.microsoft.com/office/drawing/2014/main" id="{C239A6BB-ABE6-4DFF-8985-FA061DF31735}"/>
            </a:ext>
          </a:extLst>
        </cdr:cNvPr>
        <cdr:cNvSpPr txBox="1"/>
      </cdr:nvSpPr>
      <cdr:spPr>
        <a:xfrm xmlns:a="http://schemas.openxmlformats.org/drawingml/2006/main">
          <a:off x="9491871" y="108335"/>
          <a:ext cx="533079" cy="246203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000" dirty="0"/>
            <a:t>Other</a:t>
          </a:r>
        </a:p>
      </cdr:txBody>
    </cdr:sp>
  </cdr:relSizeAnchor>
  <cdr:relSizeAnchor xmlns:cdr="http://schemas.openxmlformats.org/drawingml/2006/chartDrawing">
    <cdr:from>
      <cdr:x>0.78237</cdr:x>
      <cdr:y>0.14636</cdr:y>
    </cdr:from>
    <cdr:to>
      <cdr:x>0.78977</cdr:x>
      <cdr:y>0.15507</cdr:y>
    </cdr:to>
    <cdr:sp macro="" textlink="">
      <cdr:nvSpPr>
        <cdr:cNvPr id="4" name="Rectangle 3">
          <a:extLst xmlns:a="http://schemas.openxmlformats.org/drawingml/2006/main">
            <a:ext uri="{FF2B5EF4-FFF2-40B4-BE49-F238E27FC236}">
              <a16:creationId xmlns:a16="http://schemas.microsoft.com/office/drawing/2014/main" id="{418CEE71-4BB0-417A-A349-FCD966525EF1}"/>
            </a:ext>
          </a:extLst>
        </cdr:cNvPr>
        <cdr:cNvSpPr/>
      </cdr:nvSpPr>
      <cdr:spPr>
        <a:xfrm xmlns:a="http://schemas.openxmlformats.org/drawingml/2006/main">
          <a:off x="9346956" y="1003716"/>
          <a:ext cx="88366" cy="59733"/>
        </a:xfrm>
        <a:prstGeom xmlns:a="http://schemas.openxmlformats.org/drawingml/2006/main" prst="rect">
          <a:avLst/>
        </a:prstGeom>
        <a:solidFill xmlns:a="http://schemas.openxmlformats.org/drawingml/2006/main">
          <a:srgbClr val="C00000"/>
        </a:solidFill>
        <a:ln xmlns:a="http://schemas.openxmlformats.org/drawingml/2006/main">
          <a:solidFill>
            <a:schemeClr val="bg1">
              <a:lumMod val="50000"/>
            </a:schemeClr>
          </a:solidFill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rtlCol="0" anchor="ctr"/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endParaRPr lang="en-US"/>
        </a:p>
      </cdr:txBody>
    </cdr:sp>
  </cdr:relSizeAnchor>
  <cdr:relSizeAnchor xmlns:cdr="http://schemas.openxmlformats.org/drawingml/2006/chartDrawing">
    <cdr:from>
      <cdr:x>0.77681</cdr:x>
      <cdr:y>0.37892</cdr:y>
    </cdr:from>
    <cdr:to>
      <cdr:x>0.78422</cdr:x>
      <cdr:y>0.38763</cdr:y>
    </cdr:to>
    <cdr:sp macro="" textlink="">
      <cdr:nvSpPr>
        <cdr:cNvPr id="5" name="Rectangle 4">
          <a:extLst xmlns:a="http://schemas.openxmlformats.org/drawingml/2006/main">
            <a:ext uri="{FF2B5EF4-FFF2-40B4-BE49-F238E27FC236}">
              <a16:creationId xmlns:a16="http://schemas.microsoft.com/office/drawing/2014/main" id="{D90FAC18-1F0E-4F02-AA44-9F0A620D72EC}"/>
            </a:ext>
          </a:extLst>
        </cdr:cNvPr>
        <cdr:cNvSpPr/>
      </cdr:nvSpPr>
      <cdr:spPr>
        <a:xfrm xmlns:a="http://schemas.openxmlformats.org/drawingml/2006/main">
          <a:off x="9280517" y="2598631"/>
          <a:ext cx="88526" cy="59733"/>
        </a:xfrm>
        <a:prstGeom xmlns:a="http://schemas.openxmlformats.org/drawingml/2006/main" prst="rect">
          <a:avLst/>
        </a:prstGeom>
        <a:solidFill xmlns:a="http://schemas.openxmlformats.org/drawingml/2006/main">
          <a:schemeClr val="accent1">
            <a:lumMod val="50000"/>
          </a:schemeClr>
        </a:solidFill>
        <a:ln xmlns:a="http://schemas.openxmlformats.org/drawingml/2006/main">
          <a:solidFill>
            <a:schemeClr val="bg1">
              <a:lumMod val="50000"/>
            </a:schemeClr>
          </a:solidFill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rtlCol="0" anchor="ctr"/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endParaRPr lang="en-US"/>
        </a:p>
      </cdr:txBody>
    </cdr:sp>
  </cdr:relSizeAnchor>
  <cdr:relSizeAnchor xmlns:cdr="http://schemas.openxmlformats.org/drawingml/2006/chartDrawing">
    <cdr:from>
      <cdr:x>0.77965</cdr:x>
      <cdr:y>0.958</cdr:y>
    </cdr:from>
    <cdr:to>
      <cdr:x>0.78705</cdr:x>
      <cdr:y>0.96671</cdr:y>
    </cdr:to>
    <cdr:sp macro="" textlink="">
      <cdr:nvSpPr>
        <cdr:cNvPr id="6" name="Rectangle 5">
          <a:extLst xmlns:a="http://schemas.openxmlformats.org/drawingml/2006/main">
            <a:ext uri="{FF2B5EF4-FFF2-40B4-BE49-F238E27FC236}">
              <a16:creationId xmlns:a16="http://schemas.microsoft.com/office/drawing/2014/main" id="{762B2EC9-ACFD-4103-A3B2-E920A9E21DEA}"/>
            </a:ext>
          </a:extLst>
        </cdr:cNvPr>
        <cdr:cNvSpPr/>
      </cdr:nvSpPr>
      <cdr:spPr>
        <a:xfrm xmlns:a="http://schemas.openxmlformats.org/drawingml/2006/main">
          <a:off x="9314373" y="6569962"/>
          <a:ext cx="88407" cy="59733"/>
        </a:xfrm>
        <a:prstGeom xmlns:a="http://schemas.openxmlformats.org/drawingml/2006/main" prst="rect">
          <a:avLst/>
        </a:prstGeom>
        <a:solidFill xmlns:a="http://schemas.openxmlformats.org/drawingml/2006/main">
          <a:schemeClr val="accent6">
            <a:lumMod val="75000"/>
          </a:schemeClr>
        </a:solidFill>
        <a:ln xmlns:a="http://schemas.openxmlformats.org/drawingml/2006/main">
          <a:solidFill>
            <a:schemeClr val="bg1">
              <a:lumMod val="50000"/>
            </a:schemeClr>
          </a:solidFill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rtlCol="0" anchor="ctr"/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endParaRPr lang="en-US"/>
        </a:p>
      </cdr:txBody>
    </cdr:sp>
  </cdr:relSizeAnchor>
  <cdr:relSizeAnchor xmlns:cdr="http://schemas.openxmlformats.org/drawingml/2006/chartDrawing">
    <cdr:from>
      <cdr:x>0.79701</cdr:x>
      <cdr:y>0.12937</cdr:y>
    </cdr:from>
    <cdr:to>
      <cdr:x>0.86062</cdr:x>
      <cdr:y>0.16527</cdr:y>
    </cdr:to>
    <cdr:sp macro="" textlink="">
      <cdr:nvSpPr>
        <cdr:cNvPr id="7" name="TextBox 18">
          <a:extLst xmlns:a="http://schemas.openxmlformats.org/drawingml/2006/main">
            <a:ext uri="{FF2B5EF4-FFF2-40B4-BE49-F238E27FC236}">
              <a16:creationId xmlns:a16="http://schemas.microsoft.com/office/drawing/2014/main" id="{D712D0B5-E9EC-44DA-BED7-2199B3A7E51D}"/>
            </a:ext>
          </a:extLst>
        </cdr:cNvPr>
        <cdr:cNvSpPr txBox="1"/>
      </cdr:nvSpPr>
      <cdr:spPr>
        <a:xfrm xmlns:a="http://schemas.openxmlformats.org/drawingml/2006/main">
          <a:off x="9521821" y="887199"/>
          <a:ext cx="759996" cy="246202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000" dirty="0"/>
            <a:t>Firmicutes</a:t>
          </a:r>
        </a:p>
      </cdr:txBody>
    </cdr:sp>
  </cdr:relSizeAnchor>
  <cdr:relSizeAnchor xmlns:cdr="http://schemas.openxmlformats.org/drawingml/2006/chartDrawing">
    <cdr:from>
      <cdr:x>0.78474</cdr:x>
      <cdr:y>0.36456</cdr:y>
    </cdr:from>
    <cdr:to>
      <cdr:x>0.86634</cdr:x>
      <cdr:y>0.40046</cdr:y>
    </cdr:to>
    <cdr:sp macro="" textlink="">
      <cdr:nvSpPr>
        <cdr:cNvPr id="8" name="TextBox 20">
          <a:extLst xmlns:a="http://schemas.openxmlformats.org/drawingml/2006/main">
            <a:ext uri="{FF2B5EF4-FFF2-40B4-BE49-F238E27FC236}">
              <a16:creationId xmlns:a16="http://schemas.microsoft.com/office/drawing/2014/main" id="{8A592026-13D1-4A49-9F6D-EF74D5516248}"/>
            </a:ext>
          </a:extLst>
        </cdr:cNvPr>
        <cdr:cNvSpPr txBox="1"/>
      </cdr:nvSpPr>
      <cdr:spPr>
        <a:xfrm xmlns:a="http://schemas.openxmlformats.org/drawingml/2006/main">
          <a:off x="9375248" y="2500149"/>
          <a:ext cx="974869" cy="246202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000" dirty="0"/>
            <a:t>Proteobacteria</a:t>
          </a:r>
        </a:p>
      </cdr:txBody>
    </cdr:sp>
  </cdr:relSizeAnchor>
  <cdr:relSizeAnchor xmlns:cdr="http://schemas.openxmlformats.org/drawingml/2006/chartDrawing">
    <cdr:from>
      <cdr:x>0.79576</cdr:x>
      <cdr:y>0.94126</cdr:y>
    </cdr:from>
    <cdr:to>
      <cdr:x>0.86307</cdr:x>
      <cdr:y>0.97716</cdr:y>
    </cdr:to>
    <cdr:sp macro="" textlink="">
      <cdr:nvSpPr>
        <cdr:cNvPr id="9" name="TextBox 22">
          <a:extLst xmlns:a="http://schemas.openxmlformats.org/drawingml/2006/main">
            <a:ext uri="{FF2B5EF4-FFF2-40B4-BE49-F238E27FC236}">
              <a16:creationId xmlns:a16="http://schemas.microsoft.com/office/drawing/2014/main" id="{582C4E69-882C-45AA-BA5F-8B64454B9BE5}"/>
            </a:ext>
          </a:extLst>
        </cdr:cNvPr>
        <cdr:cNvSpPr txBox="1"/>
      </cdr:nvSpPr>
      <cdr:spPr>
        <a:xfrm xmlns:a="http://schemas.openxmlformats.org/drawingml/2006/main">
          <a:off x="9506949" y="6455157"/>
          <a:ext cx="804148" cy="246202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000" dirty="0" err="1"/>
            <a:t>Tenericutes</a:t>
          </a:r>
          <a:endParaRPr lang="en-US" sz="1000" dirty="0"/>
        </a:p>
      </cdr:txBody>
    </cdr:sp>
  </cdr:relSizeAnchor>
  <cdr:relSizeAnchor xmlns:cdr="http://schemas.openxmlformats.org/drawingml/2006/chartDrawing">
    <cdr:from>
      <cdr:x>0.79461</cdr:x>
      <cdr:y>0.07527</cdr:y>
    </cdr:from>
    <cdr:to>
      <cdr:x>0.87513</cdr:x>
      <cdr:y>0.13361</cdr:y>
    </cdr:to>
    <cdr:sp macro="" textlink="">
      <cdr:nvSpPr>
        <cdr:cNvPr id="10" name="TextBox 16">
          <a:extLst xmlns:a="http://schemas.openxmlformats.org/drawingml/2006/main">
            <a:ext uri="{FF2B5EF4-FFF2-40B4-BE49-F238E27FC236}">
              <a16:creationId xmlns:a16="http://schemas.microsoft.com/office/drawing/2014/main" id="{22163CD7-E72D-4808-8857-431B309CA919}"/>
            </a:ext>
          </a:extLst>
        </cdr:cNvPr>
        <cdr:cNvSpPr txBox="1"/>
      </cdr:nvSpPr>
      <cdr:spPr>
        <a:xfrm xmlns:a="http://schemas.openxmlformats.org/drawingml/2006/main">
          <a:off x="9493148" y="516182"/>
          <a:ext cx="961942" cy="400095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000" dirty="0"/>
            <a:t>Bacteroidetes</a:t>
          </a:r>
        </a:p>
        <a:p xmlns:a="http://schemas.openxmlformats.org/drawingml/2006/main">
          <a:endParaRPr lang="en-US" sz="1000" dirty="0"/>
        </a:p>
      </cdr:txBody>
    </cdr:sp>
  </cdr:relSizeAnchor>
  <cdr:relSizeAnchor xmlns:cdr="http://schemas.openxmlformats.org/drawingml/2006/chartDrawing">
    <cdr:from>
      <cdr:x>0.77995</cdr:x>
      <cdr:y>0.08646</cdr:y>
    </cdr:from>
    <cdr:to>
      <cdr:x>0.78726</cdr:x>
      <cdr:y>0.09517</cdr:y>
    </cdr:to>
    <cdr:sp macro="" textlink="">
      <cdr:nvSpPr>
        <cdr:cNvPr id="11" name="Rectangle 10">
          <a:extLst xmlns:a="http://schemas.openxmlformats.org/drawingml/2006/main">
            <a:ext uri="{FF2B5EF4-FFF2-40B4-BE49-F238E27FC236}">
              <a16:creationId xmlns:a16="http://schemas.microsoft.com/office/drawing/2014/main" id="{5DC86368-FAA2-44A0-A2DF-13FB592E166D}"/>
            </a:ext>
          </a:extLst>
        </cdr:cNvPr>
        <cdr:cNvSpPr/>
      </cdr:nvSpPr>
      <cdr:spPr>
        <a:xfrm xmlns:a="http://schemas.openxmlformats.org/drawingml/2006/main">
          <a:off x="9318042" y="592975"/>
          <a:ext cx="87331" cy="59734"/>
        </a:xfrm>
        <a:prstGeom xmlns:a="http://schemas.openxmlformats.org/drawingml/2006/main" prst="rect">
          <a:avLst/>
        </a:prstGeom>
        <a:solidFill xmlns:a="http://schemas.openxmlformats.org/drawingml/2006/main">
          <a:srgbClr val="FFFF00"/>
        </a:solidFill>
        <a:ln xmlns:a="http://schemas.openxmlformats.org/drawingml/2006/main">
          <a:solidFill>
            <a:schemeClr val="bg1">
              <a:lumMod val="50000"/>
            </a:schemeClr>
          </a:solidFill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rtlCol="0" anchor="ctr"/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endParaRPr lang="en-US"/>
        </a:p>
      </cdr:txBody>
    </cdr:sp>
  </cdr:relSizeAnchor>
</c:userShapes>
</file>

<file path=ppt/drawings/drawing5.xml><?xml version="1.0" encoding="utf-8"?>
<c:userShapes xmlns:c="http://schemas.openxmlformats.org/drawingml/2006/chart">
  <cdr:relSizeAnchor xmlns:cdr="http://schemas.openxmlformats.org/drawingml/2006/chartDrawing">
    <cdr:from>
      <cdr:x>0.80703</cdr:x>
      <cdr:y>0.0371</cdr:y>
    </cdr:from>
    <cdr:to>
      <cdr:x>0.81466</cdr:x>
      <cdr:y>0.04596</cdr:y>
    </cdr:to>
    <cdr:sp macro="" textlink="">
      <cdr:nvSpPr>
        <cdr:cNvPr id="2" name="Rectangle 1">
          <a:extLst xmlns:a="http://schemas.openxmlformats.org/drawingml/2006/main">
            <a:ext uri="{FF2B5EF4-FFF2-40B4-BE49-F238E27FC236}">
              <a16:creationId xmlns:a16="http://schemas.microsoft.com/office/drawing/2014/main" id="{7903D53E-C37A-4C5E-8B56-C2A1F87C1EE1}"/>
            </a:ext>
          </a:extLst>
        </cdr:cNvPr>
        <cdr:cNvSpPr/>
      </cdr:nvSpPr>
      <cdr:spPr>
        <a:xfrm xmlns:a="http://schemas.openxmlformats.org/drawingml/2006/main">
          <a:off x="9363463" y="250280"/>
          <a:ext cx="88487" cy="59733"/>
        </a:xfrm>
        <a:prstGeom xmlns:a="http://schemas.openxmlformats.org/drawingml/2006/main" prst="rect">
          <a:avLst/>
        </a:prstGeom>
        <a:solidFill xmlns:a="http://schemas.openxmlformats.org/drawingml/2006/main">
          <a:schemeClr val="bg1">
            <a:lumMod val="50000"/>
          </a:schemeClr>
        </a:solidFill>
        <a:ln xmlns:a="http://schemas.openxmlformats.org/drawingml/2006/main">
          <a:solidFill>
            <a:schemeClr val="bg1">
              <a:lumMod val="50000"/>
            </a:schemeClr>
          </a:solidFill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rtlCol="0" anchor="ctr"/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endParaRPr lang="en-US"/>
        </a:p>
      </cdr:txBody>
    </cdr:sp>
  </cdr:relSizeAnchor>
  <cdr:relSizeAnchor xmlns:cdr="http://schemas.openxmlformats.org/drawingml/2006/chartDrawing">
    <cdr:from>
      <cdr:x>0.82248</cdr:x>
      <cdr:y>0.02359</cdr:y>
    </cdr:from>
    <cdr:to>
      <cdr:x>0.86843</cdr:x>
      <cdr:y>0.06009</cdr:y>
    </cdr:to>
    <cdr:sp macro="" textlink="">
      <cdr:nvSpPr>
        <cdr:cNvPr id="3" name="TextBox 3">
          <a:extLst xmlns:a="http://schemas.openxmlformats.org/drawingml/2006/main">
            <a:ext uri="{FF2B5EF4-FFF2-40B4-BE49-F238E27FC236}">
              <a16:creationId xmlns:a16="http://schemas.microsoft.com/office/drawing/2014/main" id="{A3B36D0C-B8A3-472D-99AD-B31EE74701E4}"/>
            </a:ext>
          </a:extLst>
        </cdr:cNvPr>
        <cdr:cNvSpPr txBox="1"/>
      </cdr:nvSpPr>
      <cdr:spPr>
        <a:xfrm xmlns:a="http://schemas.openxmlformats.org/drawingml/2006/main">
          <a:off x="9542671" y="159135"/>
          <a:ext cx="533079" cy="246203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000" dirty="0"/>
            <a:t>Other</a:t>
          </a:r>
        </a:p>
      </cdr:txBody>
    </cdr:sp>
  </cdr:relSizeAnchor>
  <cdr:relSizeAnchor xmlns:cdr="http://schemas.openxmlformats.org/drawingml/2006/chartDrawing">
    <cdr:from>
      <cdr:x>0.80999</cdr:x>
      <cdr:y>0.15633</cdr:y>
    </cdr:from>
    <cdr:to>
      <cdr:x>0.81761</cdr:x>
      <cdr:y>0.16519</cdr:y>
    </cdr:to>
    <cdr:sp macro="" textlink="">
      <cdr:nvSpPr>
        <cdr:cNvPr id="4" name="Rectangle 3">
          <a:extLst xmlns:a="http://schemas.openxmlformats.org/drawingml/2006/main">
            <a:ext uri="{FF2B5EF4-FFF2-40B4-BE49-F238E27FC236}">
              <a16:creationId xmlns:a16="http://schemas.microsoft.com/office/drawing/2014/main" id="{CD863FBD-A5EE-4156-85F9-5691913EC379}"/>
            </a:ext>
          </a:extLst>
        </cdr:cNvPr>
        <cdr:cNvSpPr/>
      </cdr:nvSpPr>
      <cdr:spPr>
        <a:xfrm xmlns:a="http://schemas.openxmlformats.org/drawingml/2006/main">
          <a:off x="9397756" y="1054516"/>
          <a:ext cx="88366" cy="59733"/>
        </a:xfrm>
        <a:prstGeom xmlns:a="http://schemas.openxmlformats.org/drawingml/2006/main" prst="rect">
          <a:avLst/>
        </a:prstGeom>
        <a:solidFill xmlns:a="http://schemas.openxmlformats.org/drawingml/2006/main">
          <a:srgbClr val="C00000"/>
        </a:solidFill>
        <a:ln xmlns:a="http://schemas.openxmlformats.org/drawingml/2006/main">
          <a:solidFill>
            <a:schemeClr val="bg1">
              <a:lumMod val="50000"/>
            </a:schemeClr>
          </a:solidFill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rtlCol="0" anchor="ctr"/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endParaRPr lang="en-US"/>
        </a:p>
      </cdr:txBody>
    </cdr:sp>
  </cdr:relSizeAnchor>
  <cdr:relSizeAnchor xmlns:cdr="http://schemas.openxmlformats.org/drawingml/2006/chartDrawing">
    <cdr:from>
      <cdr:x>0.811</cdr:x>
      <cdr:y>0.40844</cdr:y>
    </cdr:from>
    <cdr:to>
      <cdr:x>0.81862</cdr:x>
      <cdr:y>0.41729</cdr:y>
    </cdr:to>
    <cdr:sp macro="" textlink="">
      <cdr:nvSpPr>
        <cdr:cNvPr id="5" name="Rectangle 4">
          <a:extLst xmlns:a="http://schemas.openxmlformats.org/drawingml/2006/main">
            <a:ext uri="{FF2B5EF4-FFF2-40B4-BE49-F238E27FC236}">
              <a16:creationId xmlns:a16="http://schemas.microsoft.com/office/drawing/2014/main" id="{4B097A56-F661-4293-915B-3125B95964F8}"/>
            </a:ext>
          </a:extLst>
        </cdr:cNvPr>
        <cdr:cNvSpPr/>
      </cdr:nvSpPr>
      <cdr:spPr>
        <a:xfrm xmlns:a="http://schemas.openxmlformats.org/drawingml/2006/main">
          <a:off x="9409455" y="2755097"/>
          <a:ext cx="88487" cy="59734"/>
        </a:xfrm>
        <a:prstGeom xmlns:a="http://schemas.openxmlformats.org/drawingml/2006/main" prst="rect">
          <a:avLst/>
        </a:prstGeom>
        <a:solidFill xmlns:a="http://schemas.openxmlformats.org/drawingml/2006/main">
          <a:schemeClr val="accent1">
            <a:lumMod val="50000"/>
          </a:schemeClr>
        </a:solidFill>
        <a:ln xmlns:a="http://schemas.openxmlformats.org/drawingml/2006/main">
          <a:solidFill>
            <a:schemeClr val="bg1">
              <a:lumMod val="50000"/>
            </a:schemeClr>
          </a:solidFill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rtlCol="0" anchor="ctr"/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endParaRPr lang="en-US"/>
        </a:p>
      </cdr:txBody>
    </cdr:sp>
  </cdr:relSizeAnchor>
  <cdr:relSizeAnchor xmlns:cdr="http://schemas.openxmlformats.org/drawingml/2006/chartDrawing">
    <cdr:from>
      <cdr:x>0.81787</cdr:x>
      <cdr:y>0.99114</cdr:y>
    </cdr:from>
    <cdr:to>
      <cdr:x>0.8255</cdr:x>
      <cdr:y>1</cdr:y>
    </cdr:to>
    <cdr:sp macro="" textlink="">
      <cdr:nvSpPr>
        <cdr:cNvPr id="6" name="Rectangle 5">
          <a:extLst xmlns:a="http://schemas.openxmlformats.org/drawingml/2006/main">
            <a:ext uri="{FF2B5EF4-FFF2-40B4-BE49-F238E27FC236}">
              <a16:creationId xmlns:a16="http://schemas.microsoft.com/office/drawing/2014/main" id="{3F1FA83E-F4C2-41DF-894D-29D1DB6FCB24}"/>
            </a:ext>
          </a:extLst>
        </cdr:cNvPr>
        <cdr:cNvSpPr/>
      </cdr:nvSpPr>
      <cdr:spPr>
        <a:xfrm xmlns:a="http://schemas.openxmlformats.org/drawingml/2006/main">
          <a:off x="9489199" y="6735618"/>
          <a:ext cx="88486" cy="59733"/>
        </a:xfrm>
        <a:prstGeom xmlns:a="http://schemas.openxmlformats.org/drawingml/2006/main" prst="rect">
          <a:avLst/>
        </a:prstGeom>
        <a:solidFill xmlns:a="http://schemas.openxmlformats.org/drawingml/2006/main">
          <a:schemeClr val="accent6">
            <a:lumMod val="75000"/>
          </a:schemeClr>
        </a:solidFill>
        <a:ln xmlns:a="http://schemas.openxmlformats.org/drawingml/2006/main">
          <a:solidFill>
            <a:schemeClr val="bg1">
              <a:lumMod val="50000"/>
            </a:schemeClr>
          </a:solidFill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rtlCol="0" anchor="ctr"/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endParaRPr lang="en-US"/>
        </a:p>
      </cdr:txBody>
    </cdr:sp>
  </cdr:relSizeAnchor>
  <cdr:relSizeAnchor xmlns:cdr="http://schemas.openxmlformats.org/drawingml/2006/chartDrawing">
    <cdr:from>
      <cdr:x>0.82506</cdr:x>
      <cdr:y>0.13906</cdr:y>
    </cdr:from>
    <cdr:to>
      <cdr:x>0.89057</cdr:x>
      <cdr:y>0.17556</cdr:y>
    </cdr:to>
    <cdr:sp macro="" textlink="">
      <cdr:nvSpPr>
        <cdr:cNvPr id="7" name="TextBox 18">
          <a:extLst xmlns:a="http://schemas.openxmlformats.org/drawingml/2006/main">
            <a:ext uri="{FF2B5EF4-FFF2-40B4-BE49-F238E27FC236}">
              <a16:creationId xmlns:a16="http://schemas.microsoft.com/office/drawing/2014/main" id="{7D1B102B-5B30-41DD-B142-A30ED1B4576B}"/>
            </a:ext>
          </a:extLst>
        </cdr:cNvPr>
        <cdr:cNvSpPr txBox="1"/>
      </cdr:nvSpPr>
      <cdr:spPr>
        <a:xfrm xmlns:a="http://schemas.openxmlformats.org/drawingml/2006/main">
          <a:off x="9572621" y="937999"/>
          <a:ext cx="759996" cy="246202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000" dirty="0"/>
            <a:t>Firmicutes</a:t>
          </a:r>
        </a:p>
      </cdr:txBody>
    </cdr:sp>
  </cdr:relSizeAnchor>
  <cdr:relSizeAnchor xmlns:cdr="http://schemas.openxmlformats.org/drawingml/2006/chartDrawing">
    <cdr:from>
      <cdr:x>0.81837</cdr:x>
      <cdr:y>0.3952</cdr:y>
    </cdr:from>
    <cdr:to>
      <cdr:x>0.90239</cdr:x>
      <cdr:y>0.4317</cdr:y>
    </cdr:to>
    <cdr:sp macro="" textlink="">
      <cdr:nvSpPr>
        <cdr:cNvPr id="8" name="TextBox 20">
          <a:extLst xmlns:a="http://schemas.openxmlformats.org/drawingml/2006/main">
            <a:ext uri="{FF2B5EF4-FFF2-40B4-BE49-F238E27FC236}">
              <a16:creationId xmlns:a16="http://schemas.microsoft.com/office/drawing/2014/main" id="{76DBCE70-7A92-4DC7-9D7A-D8AC4D2F40D5}"/>
            </a:ext>
          </a:extLst>
        </cdr:cNvPr>
        <cdr:cNvSpPr txBox="1"/>
      </cdr:nvSpPr>
      <cdr:spPr>
        <a:xfrm xmlns:a="http://schemas.openxmlformats.org/drawingml/2006/main">
          <a:off x="9494940" y="2665806"/>
          <a:ext cx="974909" cy="246202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000" dirty="0"/>
            <a:t>Proteobacteria</a:t>
          </a:r>
        </a:p>
      </cdr:txBody>
    </cdr:sp>
  </cdr:relSizeAnchor>
  <cdr:relSizeAnchor xmlns:cdr="http://schemas.openxmlformats.org/drawingml/2006/chartDrawing">
    <cdr:from>
      <cdr:x>0.82854</cdr:x>
      <cdr:y>0.9635</cdr:y>
    </cdr:from>
    <cdr:to>
      <cdr:x>0.89784</cdr:x>
      <cdr:y>1</cdr:y>
    </cdr:to>
    <cdr:sp macro="" textlink="">
      <cdr:nvSpPr>
        <cdr:cNvPr id="9" name="TextBox 22">
          <a:extLst xmlns:a="http://schemas.openxmlformats.org/drawingml/2006/main">
            <a:ext uri="{FF2B5EF4-FFF2-40B4-BE49-F238E27FC236}">
              <a16:creationId xmlns:a16="http://schemas.microsoft.com/office/drawing/2014/main" id="{2D389FBE-4C5C-4293-86F4-9E59594CCBB6}"/>
            </a:ext>
          </a:extLst>
        </cdr:cNvPr>
        <cdr:cNvSpPr txBox="1"/>
      </cdr:nvSpPr>
      <cdr:spPr>
        <a:xfrm xmlns:a="http://schemas.openxmlformats.org/drawingml/2006/main">
          <a:off x="9612937" y="6634598"/>
          <a:ext cx="804059" cy="246202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000" dirty="0" err="1"/>
            <a:t>Tenericutes</a:t>
          </a:r>
          <a:endParaRPr lang="en-US" sz="1000" dirty="0"/>
        </a:p>
      </cdr:txBody>
    </cdr:sp>
  </cdr:relSizeAnchor>
  <cdr:relSizeAnchor xmlns:cdr="http://schemas.openxmlformats.org/drawingml/2006/chartDrawing">
    <cdr:from>
      <cdr:x>0.80402</cdr:x>
      <cdr:y>0.08405</cdr:y>
    </cdr:from>
    <cdr:to>
      <cdr:x>0.88505</cdr:x>
      <cdr:y>0.14337</cdr:y>
    </cdr:to>
    <cdr:sp macro="" textlink="">
      <cdr:nvSpPr>
        <cdr:cNvPr id="10" name="TextBox 16">
          <a:extLst xmlns:a="http://schemas.openxmlformats.org/drawingml/2006/main">
            <a:ext uri="{FF2B5EF4-FFF2-40B4-BE49-F238E27FC236}">
              <a16:creationId xmlns:a16="http://schemas.microsoft.com/office/drawing/2014/main" id="{4E97148C-7672-4A90-A775-861D5F0823AC}"/>
            </a:ext>
          </a:extLst>
        </cdr:cNvPr>
        <cdr:cNvSpPr txBox="1"/>
      </cdr:nvSpPr>
      <cdr:spPr>
        <a:xfrm xmlns:a="http://schemas.openxmlformats.org/drawingml/2006/main">
          <a:off x="9543948" y="566982"/>
          <a:ext cx="961942" cy="400095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000" dirty="0"/>
            <a:t>Bacteroidetes</a:t>
          </a:r>
        </a:p>
        <a:p xmlns:a="http://schemas.openxmlformats.org/drawingml/2006/main">
          <a:endParaRPr lang="en-US" sz="1000" dirty="0"/>
        </a:p>
      </cdr:txBody>
    </cdr:sp>
  </cdr:relSizeAnchor>
  <cdr:relSizeAnchor xmlns:cdr="http://schemas.openxmlformats.org/drawingml/2006/chartDrawing">
    <cdr:from>
      <cdr:x>0.78926</cdr:x>
      <cdr:y>0.09544</cdr:y>
    </cdr:from>
    <cdr:to>
      <cdr:x>0.79662</cdr:x>
      <cdr:y>0.10429</cdr:y>
    </cdr:to>
    <cdr:sp macro="" textlink="">
      <cdr:nvSpPr>
        <cdr:cNvPr id="11" name="Rectangle 10">
          <a:extLst xmlns:a="http://schemas.openxmlformats.org/drawingml/2006/main">
            <a:ext uri="{FF2B5EF4-FFF2-40B4-BE49-F238E27FC236}">
              <a16:creationId xmlns:a16="http://schemas.microsoft.com/office/drawing/2014/main" id="{B20EF1FB-F9A8-47EC-B7E0-047FBFDF3AE6}"/>
            </a:ext>
          </a:extLst>
        </cdr:cNvPr>
        <cdr:cNvSpPr/>
      </cdr:nvSpPr>
      <cdr:spPr>
        <a:xfrm xmlns:a="http://schemas.openxmlformats.org/drawingml/2006/main">
          <a:off x="9368842" y="643775"/>
          <a:ext cx="87331" cy="59734"/>
        </a:xfrm>
        <a:prstGeom xmlns:a="http://schemas.openxmlformats.org/drawingml/2006/main" prst="rect">
          <a:avLst/>
        </a:prstGeom>
        <a:solidFill xmlns:a="http://schemas.openxmlformats.org/drawingml/2006/main">
          <a:srgbClr val="FFFF00"/>
        </a:solidFill>
        <a:ln xmlns:a="http://schemas.openxmlformats.org/drawingml/2006/main">
          <a:solidFill>
            <a:schemeClr val="bg1">
              <a:lumMod val="50000"/>
            </a:schemeClr>
          </a:solidFill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rtlCol="0" anchor="ctr"/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endParaRPr lang="en-US"/>
        </a:p>
      </cdr:txBody>
    </cdr:sp>
  </cdr:relSizeAnchor>
</c:userShapes>
</file>

<file path=ppt/drawings/drawing6.xml><?xml version="1.0" encoding="utf-8"?>
<c:userShapes xmlns:c="http://schemas.openxmlformats.org/drawingml/2006/chart">
  <cdr:relSizeAnchor xmlns:cdr="http://schemas.openxmlformats.org/drawingml/2006/chartDrawing">
    <cdr:from>
      <cdr:x>0.76169</cdr:x>
      <cdr:y>0.03921</cdr:y>
    </cdr:from>
    <cdr:to>
      <cdr:x>0.76937</cdr:x>
      <cdr:y>0.04792</cdr:y>
    </cdr:to>
    <cdr:sp macro="" textlink="">
      <cdr:nvSpPr>
        <cdr:cNvPr id="2" name="Rectangle 1">
          <a:extLst xmlns:a="http://schemas.openxmlformats.org/drawingml/2006/main">
            <a:ext uri="{FF2B5EF4-FFF2-40B4-BE49-F238E27FC236}">
              <a16:creationId xmlns:a16="http://schemas.microsoft.com/office/drawing/2014/main" id="{7C5C630E-3C37-4A8E-8462-4B099616BA35}"/>
            </a:ext>
          </a:extLst>
        </cdr:cNvPr>
        <cdr:cNvSpPr/>
      </cdr:nvSpPr>
      <cdr:spPr>
        <a:xfrm xmlns:a="http://schemas.openxmlformats.org/drawingml/2006/main">
          <a:off x="9146553" y="268915"/>
          <a:ext cx="92202" cy="59733"/>
        </a:xfrm>
        <a:prstGeom xmlns:a="http://schemas.openxmlformats.org/drawingml/2006/main" prst="rect">
          <a:avLst/>
        </a:prstGeom>
        <a:solidFill xmlns:a="http://schemas.openxmlformats.org/drawingml/2006/main">
          <a:schemeClr val="bg1">
            <a:lumMod val="50000"/>
          </a:schemeClr>
        </a:solidFill>
        <a:ln xmlns:a="http://schemas.openxmlformats.org/drawingml/2006/main">
          <a:solidFill>
            <a:schemeClr val="bg1">
              <a:lumMod val="50000"/>
            </a:schemeClr>
          </a:solidFill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rtlCol="0" anchor="ctr"/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endParaRPr lang="en-US"/>
        </a:p>
      </cdr:txBody>
    </cdr:sp>
  </cdr:relSizeAnchor>
  <cdr:relSizeAnchor xmlns:cdr="http://schemas.openxmlformats.org/drawingml/2006/chartDrawing">
    <cdr:from>
      <cdr:x>0.77724</cdr:x>
      <cdr:y>0.02793</cdr:y>
    </cdr:from>
    <cdr:to>
      <cdr:x>0.8235</cdr:x>
      <cdr:y>0.06383</cdr:y>
    </cdr:to>
    <cdr:sp macro="" textlink="">
      <cdr:nvSpPr>
        <cdr:cNvPr id="3" name="TextBox 3">
          <a:extLst xmlns:a="http://schemas.openxmlformats.org/drawingml/2006/main">
            <a:ext uri="{FF2B5EF4-FFF2-40B4-BE49-F238E27FC236}">
              <a16:creationId xmlns:a16="http://schemas.microsoft.com/office/drawing/2014/main" id="{8065C51A-0C86-4F05-A931-997A91C6204E}"/>
            </a:ext>
          </a:extLst>
        </cdr:cNvPr>
        <cdr:cNvSpPr txBox="1"/>
      </cdr:nvSpPr>
      <cdr:spPr>
        <a:xfrm xmlns:a="http://schemas.openxmlformats.org/drawingml/2006/main">
          <a:off x="9333284" y="191555"/>
          <a:ext cx="555454" cy="246203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000" dirty="0"/>
            <a:t>Other</a:t>
          </a:r>
        </a:p>
      </cdr:txBody>
    </cdr:sp>
  </cdr:relSizeAnchor>
  <cdr:relSizeAnchor xmlns:cdr="http://schemas.openxmlformats.org/drawingml/2006/chartDrawing">
    <cdr:from>
      <cdr:x>0.7639</cdr:x>
      <cdr:y>0.15715</cdr:y>
    </cdr:from>
    <cdr:to>
      <cdr:x>0.77157</cdr:x>
      <cdr:y>0.16586</cdr:y>
    </cdr:to>
    <cdr:sp macro="" textlink="">
      <cdr:nvSpPr>
        <cdr:cNvPr id="4" name="Rectangle 3">
          <a:extLst xmlns:a="http://schemas.openxmlformats.org/drawingml/2006/main">
            <a:ext uri="{FF2B5EF4-FFF2-40B4-BE49-F238E27FC236}">
              <a16:creationId xmlns:a16="http://schemas.microsoft.com/office/drawing/2014/main" id="{7B9274C4-9C9C-4056-9F49-56CD7A45687A}"/>
            </a:ext>
          </a:extLst>
        </cdr:cNvPr>
        <cdr:cNvSpPr/>
      </cdr:nvSpPr>
      <cdr:spPr>
        <a:xfrm xmlns:a="http://schemas.openxmlformats.org/drawingml/2006/main">
          <a:off x="9173095" y="1077746"/>
          <a:ext cx="92075" cy="59733"/>
        </a:xfrm>
        <a:prstGeom xmlns:a="http://schemas.openxmlformats.org/drawingml/2006/main" prst="rect">
          <a:avLst/>
        </a:prstGeom>
        <a:solidFill xmlns:a="http://schemas.openxmlformats.org/drawingml/2006/main">
          <a:srgbClr val="C00000"/>
        </a:solidFill>
        <a:ln xmlns:a="http://schemas.openxmlformats.org/drawingml/2006/main">
          <a:solidFill>
            <a:schemeClr val="bg1">
              <a:lumMod val="50000"/>
            </a:schemeClr>
          </a:solidFill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rtlCol="0" anchor="ctr"/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endParaRPr lang="en-US"/>
        </a:p>
      </cdr:txBody>
    </cdr:sp>
  </cdr:relSizeAnchor>
  <cdr:relSizeAnchor xmlns:cdr="http://schemas.openxmlformats.org/drawingml/2006/chartDrawing">
    <cdr:from>
      <cdr:x>0.76645</cdr:x>
      <cdr:y>0.38435</cdr:y>
    </cdr:from>
    <cdr:to>
      <cdr:x>0.77413</cdr:x>
      <cdr:y>0.39306</cdr:y>
    </cdr:to>
    <cdr:sp macro="" textlink="">
      <cdr:nvSpPr>
        <cdr:cNvPr id="5" name="Rectangle 4">
          <a:extLst xmlns:a="http://schemas.openxmlformats.org/drawingml/2006/main">
            <a:ext uri="{FF2B5EF4-FFF2-40B4-BE49-F238E27FC236}">
              <a16:creationId xmlns:a16="http://schemas.microsoft.com/office/drawing/2014/main" id="{0A630CDF-3568-4911-9DCC-14C846CA4905}"/>
            </a:ext>
          </a:extLst>
        </cdr:cNvPr>
        <cdr:cNvSpPr/>
      </cdr:nvSpPr>
      <cdr:spPr>
        <a:xfrm xmlns:a="http://schemas.openxmlformats.org/drawingml/2006/main">
          <a:off x="9203665" y="2635882"/>
          <a:ext cx="92201" cy="59734"/>
        </a:xfrm>
        <a:prstGeom xmlns:a="http://schemas.openxmlformats.org/drawingml/2006/main" prst="rect">
          <a:avLst/>
        </a:prstGeom>
        <a:solidFill xmlns:a="http://schemas.openxmlformats.org/drawingml/2006/main">
          <a:schemeClr val="accent1">
            <a:lumMod val="50000"/>
          </a:schemeClr>
        </a:solidFill>
        <a:ln xmlns:a="http://schemas.openxmlformats.org/drawingml/2006/main">
          <a:solidFill>
            <a:schemeClr val="bg1">
              <a:lumMod val="50000"/>
            </a:schemeClr>
          </a:solidFill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rtlCol="0" anchor="ctr"/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endParaRPr lang="en-US"/>
        </a:p>
      </cdr:txBody>
    </cdr:sp>
  </cdr:relSizeAnchor>
  <cdr:relSizeAnchor xmlns:cdr="http://schemas.openxmlformats.org/drawingml/2006/chartDrawing">
    <cdr:from>
      <cdr:x>0.77031</cdr:x>
      <cdr:y>0.95615</cdr:y>
    </cdr:from>
    <cdr:to>
      <cdr:x>0.77798</cdr:x>
      <cdr:y>0.96486</cdr:y>
    </cdr:to>
    <cdr:sp macro="" textlink="">
      <cdr:nvSpPr>
        <cdr:cNvPr id="6" name="Rectangle 5">
          <a:extLst xmlns:a="http://schemas.openxmlformats.org/drawingml/2006/main">
            <a:ext uri="{FF2B5EF4-FFF2-40B4-BE49-F238E27FC236}">
              <a16:creationId xmlns:a16="http://schemas.microsoft.com/office/drawing/2014/main" id="{CD02906F-C330-4D78-BE3F-9A9BFCB88886}"/>
            </a:ext>
          </a:extLst>
        </cdr:cNvPr>
        <cdr:cNvSpPr/>
      </cdr:nvSpPr>
      <cdr:spPr>
        <a:xfrm xmlns:a="http://schemas.openxmlformats.org/drawingml/2006/main">
          <a:off x="9249997" y="6557287"/>
          <a:ext cx="92200" cy="59733"/>
        </a:xfrm>
        <a:prstGeom xmlns:a="http://schemas.openxmlformats.org/drawingml/2006/main" prst="rect">
          <a:avLst/>
        </a:prstGeom>
        <a:solidFill xmlns:a="http://schemas.openxmlformats.org/drawingml/2006/main">
          <a:schemeClr val="accent6">
            <a:lumMod val="75000"/>
          </a:schemeClr>
        </a:solidFill>
        <a:ln xmlns:a="http://schemas.openxmlformats.org/drawingml/2006/main">
          <a:solidFill>
            <a:schemeClr val="bg1">
              <a:lumMod val="50000"/>
            </a:schemeClr>
          </a:solidFill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rtlCol="0" anchor="ctr"/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endParaRPr lang="en-US"/>
        </a:p>
      </cdr:txBody>
    </cdr:sp>
  </cdr:relSizeAnchor>
  <cdr:relSizeAnchor xmlns:cdr="http://schemas.openxmlformats.org/drawingml/2006/chartDrawing">
    <cdr:from>
      <cdr:x>0.7764</cdr:x>
      <cdr:y>0.14485</cdr:y>
    </cdr:from>
    <cdr:to>
      <cdr:x>0.84234</cdr:x>
      <cdr:y>0.18075</cdr:y>
    </cdr:to>
    <cdr:sp macro="" textlink="">
      <cdr:nvSpPr>
        <cdr:cNvPr id="7" name="TextBox 18">
          <a:extLst xmlns:a="http://schemas.openxmlformats.org/drawingml/2006/main">
            <a:ext uri="{FF2B5EF4-FFF2-40B4-BE49-F238E27FC236}">
              <a16:creationId xmlns:a16="http://schemas.microsoft.com/office/drawing/2014/main" id="{6B509553-C1DC-47B2-9364-E9F7F722BB80}"/>
            </a:ext>
          </a:extLst>
        </cdr:cNvPr>
        <cdr:cNvSpPr txBox="1"/>
      </cdr:nvSpPr>
      <cdr:spPr>
        <a:xfrm xmlns:a="http://schemas.openxmlformats.org/drawingml/2006/main">
          <a:off x="9323135" y="993394"/>
          <a:ext cx="791897" cy="246202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000" dirty="0"/>
            <a:t>Firmicutes</a:t>
          </a:r>
        </a:p>
      </cdr:txBody>
    </cdr:sp>
  </cdr:relSizeAnchor>
  <cdr:relSizeAnchor xmlns:cdr="http://schemas.openxmlformats.org/drawingml/2006/chartDrawing">
    <cdr:from>
      <cdr:x>0.77578</cdr:x>
      <cdr:y>0.37133</cdr:y>
    </cdr:from>
    <cdr:to>
      <cdr:x>0.86037</cdr:x>
      <cdr:y>0.40723</cdr:y>
    </cdr:to>
    <cdr:sp macro="" textlink="">
      <cdr:nvSpPr>
        <cdr:cNvPr id="8" name="TextBox 20">
          <a:extLst xmlns:a="http://schemas.openxmlformats.org/drawingml/2006/main">
            <a:ext uri="{FF2B5EF4-FFF2-40B4-BE49-F238E27FC236}">
              <a16:creationId xmlns:a16="http://schemas.microsoft.com/office/drawing/2014/main" id="{37C123E3-492F-4948-A649-F180457AAE5E}"/>
            </a:ext>
          </a:extLst>
        </cdr:cNvPr>
        <cdr:cNvSpPr txBox="1"/>
      </cdr:nvSpPr>
      <cdr:spPr>
        <a:xfrm xmlns:a="http://schemas.openxmlformats.org/drawingml/2006/main">
          <a:off x="9315713" y="2546592"/>
          <a:ext cx="1015831" cy="246202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000" dirty="0"/>
            <a:t>Proteobacteria</a:t>
          </a:r>
        </a:p>
      </cdr:txBody>
    </cdr:sp>
  </cdr:relSizeAnchor>
  <cdr:relSizeAnchor xmlns:cdr="http://schemas.openxmlformats.org/drawingml/2006/chartDrawing">
    <cdr:from>
      <cdr:x>0.78104</cdr:x>
      <cdr:y>0.94236</cdr:y>
    </cdr:from>
    <cdr:to>
      <cdr:x>0.85081</cdr:x>
      <cdr:y>0.97826</cdr:y>
    </cdr:to>
    <cdr:sp macro="" textlink="">
      <cdr:nvSpPr>
        <cdr:cNvPr id="9" name="TextBox 22">
          <a:extLst xmlns:a="http://schemas.openxmlformats.org/drawingml/2006/main">
            <a:ext uri="{FF2B5EF4-FFF2-40B4-BE49-F238E27FC236}">
              <a16:creationId xmlns:a16="http://schemas.microsoft.com/office/drawing/2014/main" id="{5A870AF6-BDBC-422A-A82E-60727D6DB2A8}"/>
            </a:ext>
          </a:extLst>
        </cdr:cNvPr>
        <cdr:cNvSpPr txBox="1"/>
      </cdr:nvSpPr>
      <cdr:spPr>
        <a:xfrm xmlns:a="http://schemas.openxmlformats.org/drawingml/2006/main">
          <a:off x="9378929" y="6462718"/>
          <a:ext cx="837808" cy="246202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000" dirty="0" err="1"/>
            <a:t>Tenericutes</a:t>
          </a:r>
          <a:endParaRPr lang="en-US" sz="1000" dirty="0"/>
        </a:p>
      </cdr:txBody>
    </cdr:sp>
  </cdr:relSizeAnchor>
  <cdr:relSizeAnchor xmlns:cdr="http://schemas.openxmlformats.org/drawingml/2006/chartDrawing">
    <cdr:from>
      <cdr:x>0.77243</cdr:x>
      <cdr:y>0.09008</cdr:y>
    </cdr:from>
    <cdr:to>
      <cdr:x>0.85401</cdr:x>
      <cdr:y>0.14842</cdr:y>
    </cdr:to>
    <cdr:sp macro="" textlink="">
      <cdr:nvSpPr>
        <cdr:cNvPr id="11" name="TextBox 16">
          <a:extLst xmlns:a="http://schemas.openxmlformats.org/drawingml/2006/main">
            <a:ext uri="{FF2B5EF4-FFF2-40B4-BE49-F238E27FC236}">
              <a16:creationId xmlns:a16="http://schemas.microsoft.com/office/drawing/2014/main" id="{6A16208F-7C87-4674-8134-67559AEF09E6}"/>
            </a:ext>
          </a:extLst>
        </cdr:cNvPr>
        <cdr:cNvSpPr txBox="1"/>
      </cdr:nvSpPr>
      <cdr:spPr>
        <a:xfrm xmlns:a="http://schemas.openxmlformats.org/drawingml/2006/main">
          <a:off x="9275478" y="617782"/>
          <a:ext cx="979686" cy="400095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000" dirty="0"/>
            <a:t>Bacteroidetes</a:t>
          </a:r>
        </a:p>
        <a:p xmlns:a="http://schemas.openxmlformats.org/drawingml/2006/main">
          <a:endParaRPr lang="en-US" sz="1000" dirty="0"/>
        </a:p>
      </cdr:txBody>
    </cdr:sp>
  </cdr:relSizeAnchor>
  <cdr:relSizeAnchor xmlns:cdr="http://schemas.openxmlformats.org/drawingml/2006/chartDrawing">
    <cdr:from>
      <cdr:x>0.76255</cdr:x>
      <cdr:y>0.10329</cdr:y>
    </cdr:from>
    <cdr:to>
      <cdr:x>0.76996</cdr:x>
      <cdr:y>0.112</cdr:y>
    </cdr:to>
    <cdr:sp macro="" textlink="">
      <cdr:nvSpPr>
        <cdr:cNvPr id="12" name="Rectangle 11">
          <a:extLst xmlns:a="http://schemas.openxmlformats.org/drawingml/2006/main">
            <a:ext uri="{FF2B5EF4-FFF2-40B4-BE49-F238E27FC236}">
              <a16:creationId xmlns:a16="http://schemas.microsoft.com/office/drawing/2014/main" id="{668B15DB-854B-46A2-83A3-3C48C521D118}"/>
            </a:ext>
          </a:extLst>
        </cdr:cNvPr>
        <cdr:cNvSpPr/>
      </cdr:nvSpPr>
      <cdr:spPr>
        <a:xfrm xmlns:a="http://schemas.openxmlformats.org/drawingml/2006/main">
          <a:off x="9156877" y="708360"/>
          <a:ext cx="88942" cy="59734"/>
        </a:xfrm>
        <a:prstGeom xmlns:a="http://schemas.openxmlformats.org/drawingml/2006/main" prst="rect">
          <a:avLst/>
        </a:prstGeom>
        <a:solidFill xmlns:a="http://schemas.openxmlformats.org/drawingml/2006/main">
          <a:srgbClr val="FFFF00"/>
        </a:solidFill>
        <a:ln xmlns:a="http://schemas.openxmlformats.org/drawingml/2006/main">
          <a:solidFill>
            <a:schemeClr val="bg1">
              <a:lumMod val="50000"/>
            </a:schemeClr>
          </a:solidFill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rtlCol="0" anchor="ctr"/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endParaRPr lang="en-US"/>
        </a:p>
      </cdr:txBody>
    </cdr:sp>
  </cdr:relSizeAnchor>
</c:userShape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02T19:59:41.725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10T14:46:08.888"/>
    </inkml:context>
    <inkml:brush xml:id="br0">
      <inkml:brushProperty name="width" value="0.2" units="cm"/>
      <inkml:brushProperty name="height" value="0.2" units="cm"/>
      <inkml:brushProperty name="color" value="#E71224"/>
      <inkml:brushProperty name="ignorePressure" value="1"/>
    </inkml:brush>
  </inkml:definitions>
  <inkml:trace contextRef="#ctx0" brushRef="#br0">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1CAFFB-7B48-4CE7-8408-54FD297F57A6}" type="datetimeFigureOut">
              <a:rPr lang="en-US" smtClean="0"/>
              <a:t>11-Oct-20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1F9025-733E-4351-BC5F-4B9F70F637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348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Here is an image of the sea urchin tissue collection after the sea urchin is cut open to remove the gut tissue. In the back you can see a biohazard container with all the biological hazards to be transported and properly discarded.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1F9025-733E-4351-BC5F-4B9F70F6375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3248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Bray Curtis Emperor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1F9025-733E-4351-BC5F-4B9F70F6375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9307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Bray Curtis Emperor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1F9025-733E-4351-BC5F-4B9F70F6375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2651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Bray Curtis Emperor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1F9025-733E-4351-BC5F-4B9F70F6375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3561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Bray Curtis Emperor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1F9025-733E-4351-BC5F-4B9F70F6375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4837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Bray Curtis Emperor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1F9025-733E-4351-BC5F-4B9F70F6375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1474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Bray Curtis Emperor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1F9025-733E-4351-BC5F-4B9F70F6375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1068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Jaccard Emperor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1F9025-733E-4351-BC5F-4B9F70F6375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1737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Jaccard Emperor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1F9025-733E-4351-BC5F-4B9F70F6375D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34564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Jaccard Emperor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1F9025-733E-4351-BC5F-4B9F70F6375D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5088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Jaccard Emperor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1F9025-733E-4351-BC5F-4B9F70F6375D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7932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1F9025-733E-4351-BC5F-4B9F70F6375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75191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Jaccard Emperor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1F9025-733E-4351-BC5F-4B9F70F6375D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64204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Jaccard Emperor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1F9025-733E-4351-BC5F-4B9F70F6375D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08405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Alpha group significance evenness</a:t>
            </a:r>
          </a:p>
          <a:p>
            <a:endParaRPr lang="en-US" dirty="0"/>
          </a:p>
          <a:p>
            <a:r>
              <a:rPr lang="en-US" dirty="0"/>
              <a:t>Species richness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1F9025-733E-4351-BC5F-4B9F70F6375D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55140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Alpha group significance </a:t>
            </a:r>
            <a:r>
              <a:rPr lang="en-US" dirty="0" err="1"/>
              <a:t>eveness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1F9025-733E-4351-BC5F-4B9F70F6375D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50591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Alpha group significance </a:t>
            </a:r>
            <a:r>
              <a:rPr lang="en-US" dirty="0" err="1"/>
              <a:t>eveness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1F9025-733E-4351-BC5F-4B9F70F6375D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12062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Alpha group significance </a:t>
            </a:r>
            <a:r>
              <a:rPr lang="en-US" dirty="0" err="1"/>
              <a:t>eveness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1F9025-733E-4351-BC5F-4B9F70F6375D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77509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Alpha group significance </a:t>
            </a:r>
            <a:r>
              <a:rPr lang="en-US" dirty="0" err="1"/>
              <a:t>eveness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1F9025-733E-4351-BC5F-4B9F70F6375D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47136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Alpha group significance </a:t>
            </a:r>
            <a:r>
              <a:rPr lang="en-US" dirty="0" err="1"/>
              <a:t>eveness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1F9025-733E-4351-BC5F-4B9F70F6375D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40274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Alpha group significance </a:t>
            </a:r>
            <a:r>
              <a:rPr lang="en-US" dirty="0" err="1"/>
              <a:t>faith_pd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1F9025-733E-4351-BC5F-4B9F70F6375D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0978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Alpha group significance </a:t>
            </a:r>
            <a:r>
              <a:rPr lang="en-US" dirty="0" err="1"/>
              <a:t>faith_pd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1F9025-733E-4351-BC5F-4B9F70F6375D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962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Generate a frequency distribution by  size classes in histogram.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1F9025-733E-4351-BC5F-4B9F70F6375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70268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Alpha group significance </a:t>
            </a:r>
            <a:r>
              <a:rPr lang="en-US" dirty="0" err="1"/>
              <a:t>faith_pd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1F9025-733E-4351-BC5F-4B9F70F6375D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35866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Alpha group significance </a:t>
            </a:r>
            <a:r>
              <a:rPr lang="en-US" dirty="0" err="1"/>
              <a:t>faith_pd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1F9025-733E-4351-BC5F-4B9F70F6375D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01801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Alpha group significance </a:t>
            </a:r>
            <a:r>
              <a:rPr lang="en-US" dirty="0" err="1"/>
              <a:t>faith_pd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1F9025-733E-4351-BC5F-4B9F70F6375D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88368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Alpha group significance </a:t>
            </a:r>
            <a:r>
              <a:rPr lang="en-US" dirty="0" err="1"/>
              <a:t>faith_pd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1F9025-733E-4351-BC5F-4B9F70F6375D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42975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Alpha group significance </a:t>
            </a:r>
            <a:r>
              <a:rPr lang="en-US" dirty="0" err="1"/>
              <a:t>faith_pd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1F9025-733E-4351-BC5F-4B9F70F6375D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25204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Alpha group significance </a:t>
            </a:r>
            <a:r>
              <a:rPr lang="en-US" dirty="0" err="1"/>
              <a:t>faith_pd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1F9025-733E-4351-BC5F-4B9F70F6375D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49065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Alpha group significance Unweighted </a:t>
            </a:r>
            <a:r>
              <a:rPr lang="en-US" dirty="0" err="1"/>
              <a:t>unifrag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1F9025-733E-4351-BC5F-4B9F70F6375D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70516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Alpha group significance Unweighted </a:t>
            </a:r>
            <a:r>
              <a:rPr lang="en-US" dirty="0" err="1"/>
              <a:t>unifrag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1F9025-733E-4351-BC5F-4B9F70F6375D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21613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Alpha group significance Unweighted </a:t>
            </a:r>
            <a:r>
              <a:rPr lang="en-US" dirty="0" err="1"/>
              <a:t>unifrag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1F9025-733E-4351-BC5F-4B9F70F6375D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42396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Alpha group significance Unweighted </a:t>
            </a:r>
            <a:r>
              <a:rPr lang="en-US" dirty="0" err="1"/>
              <a:t>unifrag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1F9025-733E-4351-BC5F-4B9F70F6375D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5411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1F9025-733E-4351-BC5F-4B9F70F6375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86403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Alpha group significance Unweighted </a:t>
            </a:r>
            <a:r>
              <a:rPr lang="en-US" dirty="0" err="1"/>
              <a:t>unifrag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1F9025-733E-4351-BC5F-4B9F70F6375D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75417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Alpha group significance Unweighted </a:t>
            </a:r>
            <a:r>
              <a:rPr lang="en-US" dirty="0" err="1"/>
              <a:t>unifrag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1F9025-733E-4351-BC5F-4B9F70F6375D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64065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Alpha group significance Unweighted </a:t>
            </a:r>
            <a:r>
              <a:rPr lang="en-US" dirty="0" err="1"/>
              <a:t>unifrag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1F9025-733E-4351-BC5F-4B9F70F6375D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94168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Alpha group significance weighted </a:t>
            </a:r>
            <a:r>
              <a:rPr lang="en-US" dirty="0" err="1"/>
              <a:t>unifrag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1F9025-733E-4351-BC5F-4B9F70F6375D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55454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Alpha group significance weighted </a:t>
            </a:r>
            <a:r>
              <a:rPr lang="en-US" dirty="0" err="1"/>
              <a:t>unifrag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1F9025-733E-4351-BC5F-4B9F70F6375D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44153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Alpha group significance weighted </a:t>
            </a:r>
            <a:r>
              <a:rPr lang="en-US" dirty="0" err="1"/>
              <a:t>unifrag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1F9025-733E-4351-BC5F-4B9F70F6375D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80412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Alpha group significance weighted </a:t>
            </a:r>
            <a:r>
              <a:rPr lang="en-US" dirty="0" err="1"/>
              <a:t>unifrag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1F9025-733E-4351-BC5F-4B9F70F6375D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30141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Alpha group significance weighted </a:t>
            </a:r>
            <a:r>
              <a:rPr lang="en-US" dirty="0" err="1"/>
              <a:t>unifrag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1F9025-733E-4351-BC5F-4B9F70F6375D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14100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Alpha group significance weighted </a:t>
            </a:r>
            <a:r>
              <a:rPr lang="en-US" dirty="0" err="1"/>
              <a:t>unifrag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1F9025-733E-4351-BC5F-4B9F70F6375D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5913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Alpha group significance weighted </a:t>
            </a:r>
            <a:r>
              <a:rPr lang="en-US" dirty="0" err="1"/>
              <a:t>unifrag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1F9025-733E-4351-BC5F-4B9F70F6375D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4330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1" i="0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Small</a:t>
            </a:r>
            <a:r>
              <a:rPr lang="en-US"/>
              <a:t> </a:t>
            </a:r>
            <a:r>
              <a:rPr lang="en-US" sz="1800" b="0" i="0" u="none" strike="noStrike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(1.5+2in)</a:t>
            </a:r>
            <a:r>
              <a:rPr lang="en-US"/>
              <a:t> </a:t>
            </a:r>
            <a:r>
              <a:rPr lang="en-US" sz="1800" b="1" i="0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Medium</a:t>
            </a:r>
            <a:r>
              <a:rPr lang="en-US"/>
              <a:t> </a:t>
            </a:r>
            <a:r>
              <a:rPr lang="en-US" sz="1800" b="0" i="0" u="none" strike="noStrike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(2.5+3in)</a:t>
            </a:r>
            <a:r>
              <a:rPr lang="en-US"/>
              <a:t> </a:t>
            </a:r>
            <a:r>
              <a:rPr lang="en-US" sz="1800" b="1" i="0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Large</a:t>
            </a:r>
            <a:r>
              <a:rPr lang="en-US"/>
              <a:t> (</a:t>
            </a:r>
            <a:r>
              <a:rPr lang="en-US" sz="1800" b="0" i="0" u="none" strike="noStrike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3.5++)</a:t>
            </a:r>
            <a:r>
              <a:rPr lang="en-US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1F9025-733E-4351-BC5F-4B9F70F6375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12506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Permanova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1F9025-733E-4351-BC5F-4B9F70F6375D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7215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Permanova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1F9025-733E-4351-BC5F-4B9F70F6375D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61091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Permanova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1F9025-733E-4351-BC5F-4B9F70F6375D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95976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Taxonomy </a:t>
            </a:r>
            <a:r>
              <a:rPr lang="en-US" dirty="0" err="1"/>
              <a:t>AllSamples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1F9025-733E-4351-BC5F-4B9F70F6375D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8883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1F9025-733E-4351-BC5F-4B9F70F6375D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90920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1F9025-733E-4351-BC5F-4B9F70F6375D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42808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Reorder calm medium strong 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1F9025-733E-4351-BC5F-4B9F70F6375D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16850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Here is an image showing the products of the PCR reactions.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1F9025-733E-4351-BC5F-4B9F70F6375D}" type="slidenum">
              <a:rPr lang="en-US" smtClean="0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5946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labels to sea and land.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1F9025-733E-4351-BC5F-4B9F70F6375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4354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Feature frequency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1F9025-733E-4351-BC5F-4B9F70F6375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2141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Sample frequency – cumulative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1F9025-733E-4351-BC5F-4B9F70F6375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6051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Sample feature alignment 2603 sampling depth</a:t>
            </a:r>
          </a:p>
          <a:p>
            <a:r>
              <a:rPr lang="en-US" dirty="0"/>
              <a:t>Delete alignment.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1F9025-733E-4351-BC5F-4B9F70F6375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3204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57C0-ABD8-4FE7-8611-A15D8DCDBD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16E7849-BFEA-4250-9B35-EE49F3B7D4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7CF5EE-D1B1-43B2-BD32-E4246B782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CA711-0284-4211-AFF7-4FAFCEC514CC}" type="datetimeFigureOut">
              <a:rPr lang="en-US" smtClean="0"/>
              <a:t>11-Oct-20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A1CCDB-0397-4614-A08D-9281A72A46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ECEF38-A247-420A-A996-B49E6AD7D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377B0-6AC0-4856-80F4-EB3823791E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2998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8D157-97B3-4CDF-B485-D779AED6C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403DCD8-9B67-4D81-B91F-D7FE3655E7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FCA50C-5925-469F-8B91-81EE9DF03A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CA711-0284-4211-AFF7-4FAFCEC514CC}" type="datetimeFigureOut">
              <a:rPr lang="en-US" smtClean="0"/>
              <a:t>11-Oct-20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5CEEA5-53BD-489C-9A15-D58D57E15D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20114F-3E6E-4AE7-84F7-A1EE7BD078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377B0-6AC0-4856-80F4-EB3823791E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6849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53C5224-CB23-4E69-A334-0CB4FC378E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C00AFC-C671-4CC3-9093-B38DF6FA9F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4D9E02-DDC3-4F28-88C6-ADDAB14B2E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CA711-0284-4211-AFF7-4FAFCEC514CC}" type="datetimeFigureOut">
              <a:rPr lang="en-US" smtClean="0"/>
              <a:t>11-Oct-20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DCED8F-12D8-47C4-AAB3-89594C6046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72DD38-A7B1-460B-9799-630AFF444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377B0-6AC0-4856-80F4-EB3823791E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5634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C7F39-65D0-400F-8321-527EC8465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BCAE41-1CA0-4310-9FF0-16BFB7E835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FD2096-8CC3-4D34-871C-421C5F341B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CA711-0284-4211-AFF7-4FAFCEC514CC}" type="datetimeFigureOut">
              <a:rPr lang="en-US" smtClean="0"/>
              <a:t>11-Oct-20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1FC17C-C269-422F-B3A7-1FCF41033B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059147-8647-40DB-AA0B-719CE77AD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377B0-6AC0-4856-80F4-EB3823791E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6580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63CC5D-48AC-49D0-9E92-BA11A5C2D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0E472D-A46C-4529-A450-EAC65038B3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E088E3-9D8C-4CBC-88BA-AB3642F92A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CA711-0284-4211-AFF7-4FAFCEC514CC}" type="datetimeFigureOut">
              <a:rPr lang="en-US" smtClean="0"/>
              <a:t>11-Oct-20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DB8BAB-2186-4266-9C1F-E97C6D97E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59D13F-6869-4C3E-BD29-B687B2CF6C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377B0-6AC0-4856-80F4-EB3823791E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955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BEBAA5-C3A7-4C76-BD8E-63D43D43A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ACA4B-4D47-4395-8BD9-50F0F5D1DE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A4CE1E-2891-45EB-89B8-BDA1ECC2F0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B9567B-9F9B-4F0C-84F4-536F6BBD7D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CA711-0284-4211-AFF7-4FAFCEC514CC}" type="datetimeFigureOut">
              <a:rPr lang="en-US" smtClean="0"/>
              <a:t>11-Oct-20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F6813A-DA4D-411B-8783-674CA6F62D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B7F6A8-35BB-4514-A6E8-86D084F46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377B0-6AC0-4856-80F4-EB3823791E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9315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9A28-E1BC-4599-897D-3F8172DB3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5AFA01-887F-4CD1-BBB7-165E8766F7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408195-B3E8-4348-8BE3-694D2C0E77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B297C1E-3BF0-4070-85C2-CD5F3DE916E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A186E95-BDDA-402A-8378-1FE3A00FE0E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3C32303-7DEA-4D7C-8CA4-F17C4234FA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CA711-0284-4211-AFF7-4FAFCEC514CC}" type="datetimeFigureOut">
              <a:rPr lang="en-US" smtClean="0"/>
              <a:t>11-Oct-20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0C2CC24-8F4C-4549-85E0-72289766D1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0E7848-D15F-4446-BF6B-C4E528246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377B0-6AC0-4856-80F4-EB3823791E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4098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793B7-9782-467B-8CA6-49908BDFC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14A9D4B-10CB-4A5A-995E-849B52C5F5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CA711-0284-4211-AFF7-4FAFCEC514CC}" type="datetimeFigureOut">
              <a:rPr lang="en-US" smtClean="0"/>
              <a:t>11-Oct-20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5CBEA3-9C3E-46BA-868D-6985B5F719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F51F69-6D3A-42B9-A435-10FDC02F0E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377B0-6AC0-4856-80F4-EB3823791E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025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8ABBFCC-EAC1-4A7A-A0B8-76D4D29202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CA711-0284-4211-AFF7-4FAFCEC514CC}" type="datetimeFigureOut">
              <a:rPr lang="en-US" smtClean="0"/>
              <a:t>11-Oct-20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87C6E03-2818-44B8-B905-2A12C8230D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675E88-DF4A-44EB-B13E-926A207299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377B0-6AC0-4856-80F4-EB3823791E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1390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19A692-08C5-4B63-A304-0D6ED6A0F9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C90000-235C-4C0A-807B-83B4944A47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792AC7-BF05-4B6A-A3CC-165A46C21B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578F95-CEE9-4829-A5E8-DC005A2628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CA711-0284-4211-AFF7-4FAFCEC514CC}" type="datetimeFigureOut">
              <a:rPr lang="en-US" smtClean="0"/>
              <a:t>11-Oct-20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921EB2-1536-441A-8AFD-C6349B1E8F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5C3010-607E-43DB-B4A7-407944C4D6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377B0-6AC0-4856-80F4-EB3823791E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46087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75E99-0FBD-46D0-A66F-BAE6E72F3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E9A2E76-6175-4A1F-B12C-B97322DD0B7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AB940B-8B0A-4688-9D90-86F2F533E8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78B1FA-7F24-407E-BB8A-F73811CC9B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CA711-0284-4211-AFF7-4FAFCEC514CC}" type="datetimeFigureOut">
              <a:rPr lang="en-US" smtClean="0"/>
              <a:t>11-Oct-20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4F3AA3-EC5F-4A25-B5F7-652C22DC62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20BA5A-56EF-447D-B8A5-1B581EDEB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377B0-6AC0-4856-80F4-EB3823791E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8931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FD8FCC9-1971-4883-B8A0-02E3BFEBA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36F6DB-F3F3-4FCB-AF1B-F231D8D326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376001-F1CE-4DA7-B6A1-02259513AA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6CA711-0284-4211-AFF7-4FAFCEC514CC}" type="datetimeFigureOut">
              <a:rPr lang="en-US" smtClean="0"/>
              <a:t>11-Oct-20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9E2D2D-D27A-4671-9B6C-1583C4F59A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D78280-046A-4E83-88A9-5098F8205D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E377B0-6AC0-4856-80F4-EB3823791E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4972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chart" Target="../charts/chart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7.png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1.xml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3" Type="http://schemas.openxmlformats.org/officeDocument/2006/relationships/image" Target="../media/image119.png"/><Relationship Id="rId7" Type="http://schemas.openxmlformats.org/officeDocument/2006/relationships/image" Target="../media/image122.png"/><Relationship Id="rId2" Type="http://schemas.openxmlformats.org/officeDocument/2006/relationships/image" Target="../media/image118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1.png"/><Relationship Id="rId11" Type="http://schemas.openxmlformats.org/officeDocument/2006/relationships/image" Target="../media/image126.png"/><Relationship Id="rId5" Type="http://schemas.openxmlformats.org/officeDocument/2006/relationships/image" Target="../media/image120.png"/><Relationship Id="rId10" Type="http://schemas.openxmlformats.org/officeDocument/2006/relationships/image" Target="../media/image125.png"/><Relationship Id="rId4" Type="http://schemas.microsoft.com/office/2007/relationships/hdphoto" Target="../media/hdphoto1.wdp"/><Relationship Id="rId9" Type="http://schemas.openxmlformats.org/officeDocument/2006/relationships/image" Target="../media/image124.png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customXml" Target="../ink/ink1.xml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0.emf"/><Relationship Id="rId4" Type="http://schemas.openxmlformats.org/officeDocument/2006/relationships/oleObject" Target="../embeddings/oleObject1.bin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1.emf"/><Relationship Id="rId4" Type="http://schemas.openxmlformats.org/officeDocument/2006/relationships/oleObject" Target="../embeddings/oleObject2.bin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5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7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1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3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5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8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0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2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4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0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85.emf"/><Relationship Id="rId4" Type="http://schemas.openxmlformats.org/officeDocument/2006/relationships/oleObject" Target="../embeddings/oleObject3.bin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1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86.emf"/><Relationship Id="rId4" Type="http://schemas.openxmlformats.org/officeDocument/2006/relationships/oleObject" Target="../embeddings/oleObject4.bin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2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87.emf"/><Relationship Id="rId4" Type="http://schemas.openxmlformats.org/officeDocument/2006/relationships/oleObject" Target="../embeddings/oleObject5.bin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88.emf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89.emf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90.emf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.vml"/><Relationship Id="rId4" Type="http://schemas.openxmlformats.org/officeDocument/2006/relationships/image" Target="../media/image91.emf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0.vml"/><Relationship Id="rId4" Type="http://schemas.openxmlformats.org/officeDocument/2006/relationships/image" Target="../media/image92.emf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1.vml"/><Relationship Id="rId4" Type="http://schemas.openxmlformats.org/officeDocument/2006/relationships/image" Target="../media/image93.emf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2.vml"/><Relationship Id="rId4" Type="http://schemas.openxmlformats.org/officeDocument/2006/relationships/image" Target="../media/image94.emf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3.vml"/><Relationship Id="rId4" Type="http://schemas.openxmlformats.org/officeDocument/2006/relationships/image" Target="../media/image95.emf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4.vml"/><Relationship Id="rId4" Type="http://schemas.openxmlformats.org/officeDocument/2006/relationships/image" Target="../media/image96.em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5.vml"/><Relationship Id="rId4" Type="http://schemas.openxmlformats.org/officeDocument/2006/relationships/image" Target="../media/image97.emf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6.vml"/><Relationship Id="rId4" Type="http://schemas.openxmlformats.org/officeDocument/2006/relationships/image" Target="../media/image98.emf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7.vml"/><Relationship Id="rId4" Type="http://schemas.openxmlformats.org/officeDocument/2006/relationships/image" Target="../media/image99.emf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8.vml"/><Relationship Id="rId4" Type="http://schemas.openxmlformats.org/officeDocument/2006/relationships/image" Target="../media/image100.emf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9.vml"/><Relationship Id="rId4" Type="http://schemas.openxmlformats.org/officeDocument/2006/relationships/image" Target="../media/image101.emf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0.vml"/><Relationship Id="rId4" Type="http://schemas.openxmlformats.org/officeDocument/2006/relationships/image" Target="../media/image102.emf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1.vml"/><Relationship Id="rId4" Type="http://schemas.openxmlformats.org/officeDocument/2006/relationships/image" Target="../media/image103.emf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2.vml"/><Relationship Id="rId4" Type="http://schemas.openxmlformats.org/officeDocument/2006/relationships/image" Target="../media/image104.emf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3.vml"/><Relationship Id="rId4" Type="http://schemas.openxmlformats.org/officeDocument/2006/relationships/image" Target="../media/image105.emf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4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4.vml"/><Relationship Id="rId4" Type="http://schemas.openxmlformats.org/officeDocument/2006/relationships/image" Target="../media/image106.em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5.vml"/><Relationship Id="rId4" Type="http://schemas.openxmlformats.org/officeDocument/2006/relationships/image" Target="../media/image107.emf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6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6.vml"/><Relationship Id="rId4" Type="http://schemas.openxmlformats.org/officeDocument/2006/relationships/image" Target="../media/image108.emf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7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7.vml"/><Relationship Id="rId4" Type="http://schemas.openxmlformats.org/officeDocument/2006/relationships/image" Target="../media/image109.emf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8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8.vml"/><Relationship Id="rId4" Type="http://schemas.openxmlformats.org/officeDocument/2006/relationships/image" Target="../media/image110.emf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9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9.vml"/><Relationship Id="rId4" Type="http://schemas.openxmlformats.org/officeDocument/2006/relationships/image" Target="../media/image111.emf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0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0.vml"/><Relationship Id="rId4" Type="http://schemas.openxmlformats.org/officeDocument/2006/relationships/image" Target="../media/image112.emf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1.vml"/><Relationship Id="rId4" Type="http://schemas.openxmlformats.org/officeDocument/2006/relationships/image" Target="../media/image113.emf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2.vml"/><Relationship Id="rId4" Type="http://schemas.openxmlformats.org/officeDocument/2006/relationships/image" Target="../media/image114.emf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805932-74B8-4730-A7B1-0F3FC5AE574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General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504A5B-AC29-4F2B-BF86-BA5754A6644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Collection info</a:t>
            </a:r>
          </a:p>
        </p:txBody>
      </p:sp>
    </p:spTree>
    <p:extLst>
      <p:ext uri="{BB962C8B-B14F-4D97-AF65-F5344CB8AC3E}">
        <p14:creationId xmlns:p14="http://schemas.microsoft.com/office/powerpoint/2010/main" val="17651493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D0C5B4EC-1DC9-4F8B-9BD9-9966C2F0E2C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86918642"/>
              </p:ext>
            </p:extLst>
          </p:nvPr>
        </p:nvGraphicFramePr>
        <p:xfrm>
          <a:off x="643467" y="643466"/>
          <a:ext cx="10905066" cy="55710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55918757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1C724513-FB83-48CD-BE2C-082D37697E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3" y="0"/>
            <a:ext cx="121432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90159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F6C792A1-1458-4D64-B84A-D6D0B35B793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47661607"/>
              </p:ext>
            </p:extLst>
          </p:nvPr>
        </p:nvGraphicFramePr>
        <p:xfrm>
          <a:off x="138375" y="0"/>
          <a:ext cx="11915249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402806171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B35FFE7A-51F8-41EC-84A1-AACF200E7DE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73140515"/>
              </p:ext>
            </p:extLst>
          </p:nvPr>
        </p:nvGraphicFramePr>
        <p:xfrm>
          <a:off x="179514" y="0"/>
          <a:ext cx="12012486" cy="69056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47288333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F8E451E1-B172-436A-8450-5E2861179DD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88703153"/>
              </p:ext>
            </p:extLst>
          </p:nvPr>
        </p:nvGraphicFramePr>
        <p:xfrm>
          <a:off x="228599" y="0"/>
          <a:ext cx="12006263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12980568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FA7D7CC2-2470-4E2C-8C38-536AB80ED7C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27976868"/>
              </p:ext>
            </p:extLst>
          </p:nvPr>
        </p:nvGraphicFramePr>
        <p:xfrm>
          <a:off x="156228" y="0"/>
          <a:ext cx="11946935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72778007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hart&#10;&#10;Description automatically generated">
            <a:extLst>
              <a:ext uri="{FF2B5EF4-FFF2-40B4-BE49-F238E27FC236}">
                <a16:creationId xmlns:a16="http://schemas.microsoft.com/office/drawing/2014/main" id="{1CD41478-1575-45B4-8652-F629EACFC5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967" y="0"/>
            <a:ext cx="119420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60113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848C8D20-32AC-436B-BD59-C9370BD7768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91407431"/>
              </p:ext>
            </p:extLst>
          </p:nvPr>
        </p:nvGraphicFramePr>
        <p:xfrm>
          <a:off x="321648" y="59734"/>
          <a:ext cx="11870352" cy="67454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40DC0E6D-0321-4E66-A5D5-D96626566E18}"/>
                  </a:ext>
                </a:extLst>
              </p14:cNvPr>
              <p14:cNvContentPartPr/>
              <p14:nvPr/>
            </p14:nvContentPartPr>
            <p14:xfrm>
              <a:off x="-680477" y="625697"/>
              <a:ext cx="360" cy="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40DC0E6D-0321-4E66-A5D5-D96626566E1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716477" y="589697"/>
                <a:ext cx="72000" cy="72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50030395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C018993C-0CAE-4BF4-8204-377FDC867CD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51590488"/>
              </p:ext>
            </p:extLst>
          </p:nvPr>
        </p:nvGraphicFramePr>
        <p:xfrm>
          <a:off x="183799" y="0"/>
          <a:ext cx="12008201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71995131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necklace&#10;&#10;Description automatically generated">
            <a:extLst>
              <a:ext uri="{FF2B5EF4-FFF2-40B4-BE49-F238E27FC236}">
                <a16:creationId xmlns:a16="http://schemas.microsoft.com/office/drawing/2014/main" id="{12CFB7CE-323E-423C-8739-D33E16F25E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701"/>
            <a:ext cx="12192000" cy="6858000"/>
          </a:xfrm>
          <a:prstGeom prst="rect">
            <a:avLst/>
          </a:prstGeom>
        </p:spPr>
      </p:pic>
      <p:pic>
        <p:nvPicPr>
          <p:cNvPr id="2" name="Picture 1" descr="A picture containing chart&#10;&#10;Description automatically generated">
            <a:extLst>
              <a:ext uri="{FF2B5EF4-FFF2-40B4-BE49-F238E27FC236}">
                <a16:creationId xmlns:a16="http://schemas.microsoft.com/office/drawing/2014/main" id="{5DB49BE8-FB9A-4CB0-845D-9FEA52578A1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378" b="92622" l="6942" r="12864">
                        <a14:foregroundMark x1="9393" y1="92711" x2="9597" y2="86044"/>
                        <a14:foregroundMark x1="9801" y1="88978" x2="9954" y2="33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64" t="2010" r="86387" b="5997"/>
          <a:stretch/>
        </p:blipFill>
        <p:spPr>
          <a:xfrm>
            <a:off x="1649405" y="1739400"/>
            <a:ext cx="713258" cy="1318430"/>
          </a:xfrm>
          <a:prstGeom prst="rect">
            <a:avLst/>
          </a:prstGeom>
        </p:spPr>
      </p:pic>
      <p:pic>
        <p:nvPicPr>
          <p:cNvPr id="8" name="Picture 7" descr="A picture containing chart&#10;&#10;Description automatically generated">
            <a:extLst>
              <a:ext uri="{FF2B5EF4-FFF2-40B4-BE49-F238E27FC236}">
                <a16:creationId xmlns:a16="http://schemas.microsoft.com/office/drawing/2014/main" id="{62125804-5775-451F-9C0F-9D3AFBD6510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933" b="92711" l="15263" r="21031">
                        <a14:foregroundMark x1="15009" y1="50611" x2="14906" y2="56533"/>
                        <a14:foregroundMark x1="15156" y1="42188" x2="15067" y2="47303"/>
                        <a14:foregroundMark x1="15292" y1="34390" x2="15173" y2="41200"/>
                        <a14:foregroundMark x1="15465" y1="24446" x2="15330" y2="32199"/>
                        <a14:foregroundMark x1="15824" y1="3822" x2="15505" y2="22173"/>
                        <a14:foregroundMark x1="15387" y1="58568" x2="17050" y2="65600"/>
                        <a14:foregroundMark x1="17050" y1="65600" x2="16080" y2="88089"/>
                        <a14:foregroundMark x1="16080" y1="88089" x2="18887" y2="93511"/>
                        <a14:foregroundMark x1="18887" y1="93511" x2="21325" y2="86247"/>
                        <a14:foregroundMark x1="21783" y1="11475" x2="21797" y2="7200"/>
                        <a14:foregroundMark x1="21724" y1="29600" x2="21740" y2="24728"/>
                        <a14:foregroundMark x1="21698" y1="37891" x2="21717" y2="31911"/>
                        <a14:foregroundMark x1="21671" y1="45974" x2="21689" y2="40498"/>
                        <a14:foregroundMark x1="21635" y1="57067" x2="21656" y2="50651"/>
                        <a14:foregroundMark x1="21606" y1="65780" x2="21628" y2="59111"/>
                        <a14:foregroundMark x1="21578" y1="74667" x2="21600" y2="67741"/>
                        <a14:foregroundMark x1="21549" y1="83543" x2="21571" y2="76711"/>
                        <a14:foregroundMark x1="21797" y1="7200" x2="18275" y2="3467"/>
                        <a14:foregroundMark x1="18275" y1="3467" x2="16131" y2="3111"/>
                        <a14:foregroundMark x1="17611" y1="87022" x2="18173" y2="87822"/>
                        <a14:foregroundMark x1="17254" y1="91911" x2="18019" y2="92711"/>
                        <a14:backgroundMark x1="21593" y1="11467" x2="21388" y2="24711"/>
                        <a14:backgroundMark x1="21950" y1="29600" x2="21950" y2="31911"/>
                        <a14:backgroundMark x1="21337" y1="37956" x2="21491" y2="40533"/>
                        <a14:backgroundMark x1="21440" y1="46044" x2="21899" y2="50578"/>
                        <a14:backgroundMark x1="21337" y1="57067" x2="21337" y2="59111"/>
                        <a14:backgroundMark x1="21644" y1="65778" x2="21695" y2="67733"/>
                        <a14:backgroundMark x1="21440" y1="74667" x2="21440" y2="76711"/>
                        <a14:backgroundMark x1="21440" y1="83556" x2="21542" y2="86222"/>
                        <a14:backgroundMark x1="14855" y1="58489" x2="14855" y2="56711"/>
                        <a14:backgroundMark x1="14906" y1="50044" x2="14906" y2="48444"/>
                        <a14:backgroundMark x1="14906" y1="40889" x2="14701" y2="38756"/>
                        <a14:backgroundMark x1="15008" y1="47289" x2="14803" y2="49956"/>
                        <a14:backgroundMark x1="14650" y1="56800" x2="14906" y2="58756"/>
                        <a14:backgroundMark x1="15008" y1="56711" x2="15110" y2="58133"/>
                        <a14:backgroundMark x1="14855" y1="32000" x2="14855" y2="29600"/>
                        <a14:backgroundMark x1="15059" y1="22222" x2="15059" y2="19733"/>
                        <a14:backgroundMark x1="14855" y1="13422" x2="14906" y2="11822"/>
                        <a14:backgroundMark x1="14906" y1="4711" x2="15059" y2="22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528" t="2010" r="78123" b="5997"/>
          <a:stretch/>
        </p:blipFill>
        <p:spPr>
          <a:xfrm>
            <a:off x="4794952" y="3436701"/>
            <a:ext cx="713258" cy="1318430"/>
          </a:xfrm>
          <a:prstGeom prst="rect">
            <a:avLst/>
          </a:prstGeom>
        </p:spPr>
      </p:pic>
      <p:pic>
        <p:nvPicPr>
          <p:cNvPr id="10" name="Picture 9" descr="A picture containing chart&#10;&#10;Description automatically generated">
            <a:extLst>
              <a:ext uri="{FF2B5EF4-FFF2-40B4-BE49-F238E27FC236}">
                <a16:creationId xmlns:a16="http://schemas.microsoft.com/office/drawing/2014/main" id="{F12B4E8C-2B5B-4EA5-ACCC-92BE197013F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378" b="91289" l="23379" r="29301">
                        <a14:foregroundMark x1="26187" y1="3733" x2="23328" y2="51822"/>
                        <a14:foregroundMark x1="23328" y1="51822" x2="25676" y2="66756"/>
                        <a14:foregroundMark x1="25676" y1="66756" x2="25727" y2="76089"/>
                        <a14:foregroundMark x1="25727" y1="76089" x2="23941" y2="90311"/>
                        <a14:foregroundMark x1="23941" y1="90311" x2="27769" y2="92800"/>
                        <a14:foregroundMark x1="27769" y1="92800" x2="28025" y2="5067"/>
                        <a14:foregroundMark x1="28025" y1="5067" x2="26442" y2="3378"/>
                        <a14:foregroundMark x1="26289" y1="85511" x2="28637" y2="91289"/>
                        <a14:foregroundMark x1="28637" y1="91289" x2="27259" y2="867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707" t="2010" r="69944" b="5997"/>
          <a:stretch/>
        </p:blipFill>
        <p:spPr>
          <a:xfrm>
            <a:off x="3100193" y="919015"/>
            <a:ext cx="713258" cy="1318430"/>
          </a:xfrm>
          <a:prstGeom prst="rect">
            <a:avLst/>
          </a:prstGeom>
        </p:spPr>
      </p:pic>
      <p:pic>
        <p:nvPicPr>
          <p:cNvPr id="12" name="Picture 11" descr="A picture containing chart&#10;&#10;Description automatically generated">
            <a:extLst>
              <a:ext uri="{FF2B5EF4-FFF2-40B4-BE49-F238E27FC236}">
                <a16:creationId xmlns:a16="http://schemas.microsoft.com/office/drawing/2014/main" id="{9DD61724-B05B-427E-B151-1C8D6EDFDD8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267" b="93422" l="31700" r="37468">
                        <a14:foregroundMark x1="34354" y1="4000" x2="34609" y2="11022"/>
                        <a14:foregroundMark x1="34609" y1="11022" x2="36243" y2="17511"/>
                        <a14:foregroundMark x1="36243" y1="17511" x2="36141" y2="9422"/>
                        <a14:foregroundMark x1="36141" y1="9422" x2="35069" y2="4267"/>
                        <a14:foregroundMark x1="34048" y1="18844" x2="34405" y2="29689"/>
                        <a14:foregroundMark x1="33384" y1="39556" x2="33997" y2="52978"/>
                        <a14:foregroundMark x1="34405" y1="82756" x2="33895" y2="92800"/>
                        <a14:foregroundMark x1="35681" y1="4267" x2="32414" y2="10311"/>
                        <a14:foregroundMark x1="32414" y1="10311" x2="32466" y2="17511"/>
                        <a14:foregroundMark x1="32466" y1="17511" x2="34916" y2="23289"/>
                        <a14:foregroundMark x1="34916" y1="23289" x2="36447" y2="16267"/>
                        <a14:foregroundMark x1="36447" y1="16267" x2="35886" y2="6400"/>
                        <a14:foregroundMark x1="33435" y1="20089" x2="34150" y2="35111"/>
                        <a14:foregroundMark x1="33895" y1="39733" x2="34354" y2="53156"/>
                        <a14:foregroundMark x1="34354" y1="91378" x2="34099" y2="934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005" t="2010" r="61646" b="5997"/>
          <a:stretch/>
        </p:blipFill>
        <p:spPr>
          <a:xfrm>
            <a:off x="7279638" y="1194069"/>
            <a:ext cx="713258" cy="1318430"/>
          </a:xfrm>
          <a:prstGeom prst="rect">
            <a:avLst/>
          </a:prstGeom>
        </p:spPr>
      </p:pic>
      <p:pic>
        <p:nvPicPr>
          <p:cNvPr id="14" name="Picture 13" descr="A picture containing chart&#10;&#10;Description automatically generated">
            <a:extLst>
              <a:ext uri="{FF2B5EF4-FFF2-40B4-BE49-F238E27FC236}">
                <a16:creationId xmlns:a16="http://schemas.microsoft.com/office/drawing/2014/main" id="{7D687B6C-8A97-46B6-B908-14D50DA5A1F3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356" b="92533" l="39816" r="45738">
                        <a14:foregroundMark x1="43185" y1="4356" x2="43747" y2="4711"/>
                        <a14:foregroundMark x1="43441" y1="32711" x2="43645" y2="39556"/>
                        <a14:foregroundMark x1="42981" y1="49600" x2="43747" y2="58222"/>
                        <a14:foregroundMark x1="42369" y1="84267" x2="42420" y2="925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9163" t="2010" r="53488" b="5997"/>
          <a:stretch/>
        </p:blipFill>
        <p:spPr>
          <a:xfrm>
            <a:off x="9834877" y="1853284"/>
            <a:ext cx="713258" cy="1318430"/>
          </a:xfrm>
          <a:prstGeom prst="rect">
            <a:avLst/>
          </a:prstGeom>
        </p:spPr>
      </p:pic>
      <p:pic>
        <p:nvPicPr>
          <p:cNvPr id="16" name="Picture 15" descr="A picture containing chart&#10;&#10;Description automatically generated">
            <a:extLst>
              <a:ext uri="{FF2B5EF4-FFF2-40B4-BE49-F238E27FC236}">
                <a16:creationId xmlns:a16="http://schemas.microsoft.com/office/drawing/2014/main" id="{3921D26B-FAEE-4D7F-870C-3790A111A887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044" b="93156" l="48137" r="53854">
                        <a14:foregroundMark x1="51455" y1="6311" x2="50587" y2="13956"/>
                        <a14:foregroundMark x1="52476" y1="16800" x2="52374" y2="19822"/>
                        <a14:foregroundMark x1="51251" y1="38222" x2="52323" y2="47556"/>
                        <a14:foregroundMark x1="50383" y1="83200" x2="50179" y2="90489"/>
                        <a14:foregroundMark x1="50995" y1="92889" x2="50995" y2="92889"/>
                        <a14:foregroundMark x1="50995" y1="92889" x2="50893" y2="931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7412" t="2010" r="45239" b="5997"/>
          <a:stretch/>
        </p:blipFill>
        <p:spPr>
          <a:xfrm>
            <a:off x="6272525" y="3308483"/>
            <a:ext cx="713258" cy="1318430"/>
          </a:xfrm>
          <a:prstGeom prst="rect">
            <a:avLst/>
          </a:prstGeom>
        </p:spPr>
      </p:pic>
      <p:pic>
        <p:nvPicPr>
          <p:cNvPr id="18" name="Picture 17" descr="A picture containing chart&#10;&#10;Description automatically generated">
            <a:extLst>
              <a:ext uri="{FF2B5EF4-FFF2-40B4-BE49-F238E27FC236}">
                <a16:creationId xmlns:a16="http://schemas.microsoft.com/office/drawing/2014/main" id="{83264972-A88E-4191-9C0F-290BBB22678E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089" b="92978" l="56662" r="62532">
                        <a14:foregroundMark x1="58091" y1="7022" x2="58550" y2="9689"/>
                        <a14:foregroundMark x1="60541" y1="5333" x2="60541" y2="4089"/>
                        <a14:foregroundMark x1="59061" y1="82222" x2="58908" y2="92622"/>
                        <a14:foregroundMark x1="57019" y1="92800" x2="57019" y2="92800"/>
                        <a14:foregroundMark x1="57070" y1="92978" x2="57427" y2="926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5943" t="2010" r="36708" b="5997"/>
          <a:stretch/>
        </p:blipFill>
        <p:spPr>
          <a:xfrm>
            <a:off x="8680231" y="2204937"/>
            <a:ext cx="713258" cy="1318430"/>
          </a:xfrm>
          <a:prstGeom prst="rect">
            <a:avLst/>
          </a:prstGeom>
        </p:spPr>
      </p:pic>
      <p:pic>
        <p:nvPicPr>
          <p:cNvPr id="20" name="Picture 19" descr="A picture containing chart&#10;&#10;Description automatically generated">
            <a:extLst>
              <a:ext uri="{FF2B5EF4-FFF2-40B4-BE49-F238E27FC236}">
                <a16:creationId xmlns:a16="http://schemas.microsoft.com/office/drawing/2014/main" id="{36CBA710-45E5-4CBD-8659-CF2408EDEFDE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378" b="93333" l="64829" r="70495">
                        <a14:foregroundMark x1="67330" y1="6489" x2="68045" y2="6311"/>
                        <a14:foregroundMark x1="68147" y1="44800" x2="67739" y2="88356"/>
                        <a14:foregroundMark x1="66820" y1="92889" x2="66922" y2="92267"/>
                        <a14:foregroundMark x1="66871" y1="5689" x2="66871" y2="5689"/>
                        <a14:foregroundMark x1="67483" y1="7733" x2="67586" y2="3378"/>
                        <a14:foregroundMark x1="67432" y1="92800" x2="67994" y2="93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4147" t="2010" r="28504" b="5997"/>
          <a:stretch/>
        </p:blipFill>
        <p:spPr>
          <a:xfrm>
            <a:off x="2644521" y="3288845"/>
            <a:ext cx="713258" cy="13184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A68B473-4967-4976-A52A-9409DC502358}"/>
              </a:ext>
            </a:extLst>
          </p:cNvPr>
          <p:cNvSpPr txBox="1"/>
          <p:nvPr/>
        </p:nvSpPr>
        <p:spPr>
          <a:xfrm>
            <a:off x="2501694" y="4626913"/>
            <a:ext cx="998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Gu</a:t>
            </a:r>
            <a:r>
              <a:rPr lang="es-PR" dirty="0"/>
              <a:t>á</a:t>
            </a:r>
            <a:r>
              <a:rPr lang="en-US" dirty="0" err="1"/>
              <a:t>nica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8F5C9D-38E6-48E7-A7F2-DDF0DDDFD57D}"/>
              </a:ext>
            </a:extLst>
          </p:cNvPr>
          <p:cNvSpPr txBox="1"/>
          <p:nvPr/>
        </p:nvSpPr>
        <p:spPr>
          <a:xfrm>
            <a:off x="4782458" y="4751929"/>
            <a:ext cx="998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6D9FC8-D246-4572-ACFC-490EE85A716E}"/>
              </a:ext>
            </a:extLst>
          </p:cNvPr>
          <p:cNvSpPr txBox="1"/>
          <p:nvPr/>
        </p:nvSpPr>
        <p:spPr>
          <a:xfrm>
            <a:off x="6094242" y="4626913"/>
            <a:ext cx="1175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Guay</a:t>
            </a:r>
            <a:r>
              <a:rPr lang="es-PR" dirty="0"/>
              <a:t>a</a:t>
            </a:r>
            <a:r>
              <a:rPr lang="en-US" dirty="0"/>
              <a:t>ma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D9D738-11E7-4C2B-AE9F-E1B44C07ECC3}"/>
              </a:ext>
            </a:extLst>
          </p:cNvPr>
          <p:cNvSpPr txBox="1"/>
          <p:nvPr/>
        </p:nvSpPr>
        <p:spPr>
          <a:xfrm>
            <a:off x="8659375" y="1835605"/>
            <a:ext cx="1175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Ceiba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69960A2-2692-4A00-9E19-00FE74EA6715}"/>
              </a:ext>
            </a:extLst>
          </p:cNvPr>
          <p:cNvSpPr txBox="1"/>
          <p:nvPr/>
        </p:nvSpPr>
        <p:spPr>
          <a:xfrm>
            <a:off x="9748898" y="1547548"/>
            <a:ext cx="1175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Culebra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8B0BC4F-303E-4E6E-9C84-3C1024081541}"/>
              </a:ext>
            </a:extLst>
          </p:cNvPr>
          <p:cNvSpPr txBox="1"/>
          <p:nvPr/>
        </p:nvSpPr>
        <p:spPr>
          <a:xfrm>
            <a:off x="7164344" y="886435"/>
            <a:ext cx="11755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Luquillo</a:t>
            </a:r>
          </a:p>
          <a:p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5D97D22-A173-4605-ADE1-5A9B6690E673}"/>
              </a:ext>
            </a:extLst>
          </p:cNvPr>
          <p:cNvSpPr txBox="1"/>
          <p:nvPr/>
        </p:nvSpPr>
        <p:spPr>
          <a:xfrm>
            <a:off x="1645096" y="1348100"/>
            <a:ext cx="1175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Rincón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92CC589-51AC-495A-8377-1CE23703FA81}"/>
              </a:ext>
            </a:extLst>
          </p:cNvPr>
          <p:cNvSpPr txBox="1"/>
          <p:nvPr/>
        </p:nvSpPr>
        <p:spPr>
          <a:xfrm>
            <a:off x="3013774" y="549683"/>
            <a:ext cx="1175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Isabella</a:t>
            </a:r>
          </a:p>
        </p:txBody>
      </p:sp>
    </p:spTree>
    <p:extLst>
      <p:ext uri="{BB962C8B-B14F-4D97-AF65-F5344CB8AC3E}">
        <p14:creationId xmlns:p14="http://schemas.microsoft.com/office/powerpoint/2010/main" val="128276064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BA202-4FE7-4312-B714-48191D5374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CytoB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09893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2676CE1E-E6E2-4AA2-A429-B8D83FA466B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81265426"/>
              </p:ext>
            </p:extLst>
          </p:nvPr>
        </p:nvGraphicFramePr>
        <p:xfrm>
          <a:off x="358018" y="0"/>
          <a:ext cx="11519505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244467685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6106E78E-68EE-47B3-8C36-0902CDFE539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73953863"/>
              </p:ext>
            </p:extLst>
          </p:nvPr>
        </p:nvGraphicFramePr>
        <p:xfrm>
          <a:off x="1250952" y="643466"/>
          <a:ext cx="9690096" cy="557107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396505">
                  <a:extLst>
                    <a:ext uri="{9D8B030D-6E8A-4147-A177-3AD203B41FA5}">
                      <a16:colId xmlns:a16="http://schemas.microsoft.com/office/drawing/2014/main" val="3908206974"/>
                    </a:ext>
                  </a:extLst>
                </a:gridCol>
                <a:gridCol w="5293591">
                  <a:extLst>
                    <a:ext uri="{9D8B030D-6E8A-4147-A177-3AD203B41FA5}">
                      <a16:colId xmlns:a16="http://schemas.microsoft.com/office/drawing/2014/main" val="1724286392"/>
                    </a:ext>
                  </a:extLst>
                </a:gridCol>
              </a:tblGrid>
              <a:tr h="619008"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100" u="none" strike="noStrike">
                          <a:effectLst/>
                        </a:rPr>
                        <a:t>PCR Ingredient</a:t>
                      </a:r>
                      <a:endParaRPr lang="en-US" sz="4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9809" marR="179809" marT="9989" marB="0" anchor="ctr"/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100" u="none" strike="noStrike">
                          <a:effectLst/>
                        </a:rPr>
                        <a:t>PCR Total Reaction</a:t>
                      </a:r>
                      <a:endParaRPr lang="en-US" sz="4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9809" marR="179809" marT="9989" marB="0" anchor="ctr"/>
                </a:tc>
                <a:extLst>
                  <a:ext uri="{0D108BD9-81ED-4DB2-BD59-A6C34878D82A}">
                    <a16:rowId xmlns:a16="http://schemas.microsoft.com/office/drawing/2014/main" val="2894867849"/>
                  </a:ext>
                </a:extLst>
              </a:tr>
              <a:tr h="619008">
                <a:tc>
                  <a:txBody>
                    <a:bodyPr/>
                    <a:lstStyle/>
                    <a:p>
                      <a:pPr marL="0" marR="0" algn="just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100" u="none" strike="noStrike">
                          <a:effectLst/>
                        </a:rPr>
                        <a:t>Buffer</a:t>
                      </a:r>
                      <a:endParaRPr lang="en-US" sz="4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9809" marR="179809" marT="9989" marB="0"/>
                </a:tc>
                <a:tc>
                  <a:txBody>
                    <a:bodyPr/>
                    <a:lstStyle/>
                    <a:p>
                      <a:pPr marL="0" marR="0" algn="just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100" u="none" strike="noStrike">
                          <a:effectLst/>
                        </a:rPr>
                        <a:t>5uL</a:t>
                      </a:r>
                      <a:endParaRPr lang="en-US" sz="4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9809" marR="179809" marT="9989" marB="0"/>
                </a:tc>
                <a:extLst>
                  <a:ext uri="{0D108BD9-81ED-4DB2-BD59-A6C34878D82A}">
                    <a16:rowId xmlns:a16="http://schemas.microsoft.com/office/drawing/2014/main" val="1278441645"/>
                  </a:ext>
                </a:extLst>
              </a:tr>
              <a:tr h="619008">
                <a:tc>
                  <a:txBody>
                    <a:bodyPr/>
                    <a:lstStyle/>
                    <a:p>
                      <a:pPr marL="0" marR="0" algn="just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100" u="none" strike="noStrike">
                          <a:effectLst/>
                        </a:rPr>
                        <a:t>Pol</a:t>
                      </a:r>
                      <a:endParaRPr lang="en-US" sz="4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9809" marR="179809" marT="9989" marB="0"/>
                </a:tc>
                <a:tc>
                  <a:txBody>
                    <a:bodyPr/>
                    <a:lstStyle/>
                    <a:p>
                      <a:pPr marL="0" marR="0" algn="just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100" u="none" strike="noStrike">
                          <a:effectLst/>
                        </a:rPr>
                        <a:t>.5uL</a:t>
                      </a:r>
                      <a:endParaRPr lang="en-US" sz="4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9809" marR="179809" marT="9989" marB="0"/>
                </a:tc>
                <a:extLst>
                  <a:ext uri="{0D108BD9-81ED-4DB2-BD59-A6C34878D82A}">
                    <a16:rowId xmlns:a16="http://schemas.microsoft.com/office/drawing/2014/main" val="2163653801"/>
                  </a:ext>
                </a:extLst>
              </a:tr>
              <a:tr h="619008">
                <a:tc>
                  <a:txBody>
                    <a:bodyPr/>
                    <a:lstStyle/>
                    <a:p>
                      <a:pPr marL="0" marR="0" algn="just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100" u="none" strike="noStrike">
                          <a:effectLst/>
                        </a:rPr>
                        <a:t>ddH20</a:t>
                      </a:r>
                      <a:endParaRPr lang="en-US" sz="4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9809" marR="179809" marT="9989" marB="0"/>
                </a:tc>
                <a:tc>
                  <a:txBody>
                    <a:bodyPr/>
                    <a:lstStyle/>
                    <a:p>
                      <a:pPr marL="0" marR="0" algn="just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100" u="none" strike="noStrike">
                          <a:effectLst/>
                        </a:rPr>
                        <a:t>15.75uL</a:t>
                      </a:r>
                      <a:endParaRPr lang="en-US" sz="4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9809" marR="179809" marT="9989" marB="0"/>
                </a:tc>
                <a:extLst>
                  <a:ext uri="{0D108BD9-81ED-4DB2-BD59-A6C34878D82A}">
                    <a16:rowId xmlns:a16="http://schemas.microsoft.com/office/drawing/2014/main" val="771910507"/>
                  </a:ext>
                </a:extLst>
              </a:tr>
              <a:tr h="619008">
                <a:tc>
                  <a:txBody>
                    <a:bodyPr/>
                    <a:lstStyle/>
                    <a:p>
                      <a:pPr marL="0" marR="0" algn="just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100" u="none" strike="noStrike">
                          <a:effectLst/>
                        </a:rPr>
                        <a:t>DNTPs</a:t>
                      </a:r>
                      <a:endParaRPr lang="en-US" sz="4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9809" marR="179809" marT="9989" marB="0"/>
                </a:tc>
                <a:tc>
                  <a:txBody>
                    <a:bodyPr/>
                    <a:lstStyle/>
                    <a:p>
                      <a:pPr marL="0" marR="0" algn="just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100" u="none" strike="noStrike">
                          <a:effectLst/>
                        </a:rPr>
                        <a:t>.5uL</a:t>
                      </a:r>
                      <a:endParaRPr lang="en-US" sz="4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9809" marR="179809" marT="9989" marB="0"/>
                </a:tc>
                <a:extLst>
                  <a:ext uri="{0D108BD9-81ED-4DB2-BD59-A6C34878D82A}">
                    <a16:rowId xmlns:a16="http://schemas.microsoft.com/office/drawing/2014/main" val="68231931"/>
                  </a:ext>
                </a:extLst>
              </a:tr>
              <a:tr h="619008">
                <a:tc>
                  <a:txBody>
                    <a:bodyPr/>
                    <a:lstStyle/>
                    <a:p>
                      <a:pPr marL="0" marR="0" algn="just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100" u="none" strike="noStrike">
                          <a:effectLst/>
                        </a:rPr>
                        <a:t>BSA</a:t>
                      </a:r>
                      <a:endParaRPr lang="en-US" sz="4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9809" marR="179809" marT="9989" marB="0"/>
                </a:tc>
                <a:tc>
                  <a:txBody>
                    <a:bodyPr/>
                    <a:lstStyle/>
                    <a:p>
                      <a:pPr marL="0" marR="0" algn="just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100" u="none" strike="noStrike">
                          <a:effectLst/>
                        </a:rPr>
                        <a:t>1uL</a:t>
                      </a:r>
                      <a:endParaRPr lang="en-US" sz="4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9809" marR="179809" marT="9989" marB="0"/>
                </a:tc>
                <a:extLst>
                  <a:ext uri="{0D108BD9-81ED-4DB2-BD59-A6C34878D82A}">
                    <a16:rowId xmlns:a16="http://schemas.microsoft.com/office/drawing/2014/main" val="4021868620"/>
                  </a:ext>
                </a:extLst>
              </a:tr>
              <a:tr h="619008">
                <a:tc>
                  <a:txBody>
                    <a:bodyPr/>
                    <a:lstStyle/>
                    <a:p>
                      <a:pPr marL="0" marR="0" algn="just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100" u="none" strike="noStrike">
                          <a:effectLst/>
                        </a:rPr>
                        <a:t>DNA</a:t>
                      </a:r>
                      <a:endParaRPr lang="en-US" sz="4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9809" marR="179809" marT="9989" marB="0"/>
                </a:tc>
                <a:tc>
                  <a:txBody>
                    <a:bodyPr/>
                    <a:lstStyle/>
                    <a:p>
                      <a:pPr marL="0" marR="0" algn="just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100" u="none" strike="noStrike">
                          <a:effectLst/>
                        </a:rPr>
                        <a:t>1uL</a:t>
                      </a:r>
                      <a:endParaRPr lang="en-US" sz="4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9809" marR="179809" marT="9989" marB="0"/>
                </a:tc>
                <a:extLst>
                  <a:ext uri="{0D108BD9-81ED-4DB2-BD59-A6C34878D82A}">
                    <a16:rowId xmlns:a16="http://schemas.microsoft.com/office/drawing/2014/main" val="3358189020"/>
                  </a:ext>
                </a:extLst>
              </a:tr>
              <a:tr h="619008">
                <a:tc>
                  <a:txBody>
                    <a:bodyPr/>
                    <a:lstStyle/>
                    <a:p>
                      <a:pPr marL="0" marR="0" algn="just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100" u="none" strike="noStrike">
                          <a:effectLst/>
                        </a:rPr>
                        <a:t>Primers</a:t>
                      </a:r>
                      <a:endParaRPr lang="en-US" sz="4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9809" marR="179809" marT="9989" marB="0"/>
                </a:tc>
                <a:tc>
                  <a:txBody>
                    <a:bodyPr/>
                    <a:lstStyle/>
                    <a:p>
                      <a:pPr marL="0" marR="0" algn="just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100" u="none" strike="noStrike">
                          <a:effectLst/>
                        </a:rPr>
                        <a:t>1.25uL</a:t>
                      </a:r>
                      <a:endParaRPr lang="en-US" sz="4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9809" marR="179809" marT="9989" marB="0"/>
                </a:tc>
                <a:extLst>
                  <a:ext uri="{0D108BD9-81ED-4DB2-BD59-A6C34878D82A}">
                    <a16:rowId xmlns:a16="http://schemas.microsoft.com/office/drawing/2014/main" val="159817259"/>
                  </a:ext>
                </a:extLst>
              </a:tr>
              <a:tr h="619008">
                <a:tc>
                  <a:txBody>
                    <a:bodyPr/>
                    <a:lstStyle/>
                    <a:p>
                      <a:pPr marL="0" marR="0" algn="just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100" u="none" strike="noStrike">
                          <a:effectLst/>
                        </a:rPr>
                        <a:t>Total</a:t>
                      </a:r>
                      <a:endParaRPr lang="en-US" sz="4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9809" marR="179809" marT="9989" marB="0"/>
                </a:tc>
                <a:tc>
                  <a:txBody>
                    <a:bodyPr/>
                    <a:lstStyle/>
                    <a:p>
                      <a:pPr marL="0" marR="0" algn="just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100" u="none" strike="noStrike">
                          <a:effectLst/>
                        </a:rPr>
                        <a:t>25uL</a:t>
                      </a:r>
                      <a:endParaRPr lang="en-US" sz="4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9809" marR="179809" marT="9989" marB="0"/>
                </a:tc>
                <a:extLst>
                  <a:ext uri="{0D108BD9-81ED-4DB2-BD59-A6C34878D82A}">
                    <a16:rowId xmlns:a16="http://schemas.microsoft.com/office/drawing/2014/main" val="42359735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6487781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629EF12-79C2-4C01-80D1-6553D09EABEC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442842" y="643466"/>
            <a:ext cx="7306316" cy="557106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14844832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E5F8167C-AA78-44B7-A12E-AB7166D68F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865334" cy="6871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796463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box and whisker chart&#10;&#10;Description automatically generated">
            <a:extLst>
              <a:ext uri="{FF2B5EF4-FFF2-40B4-BE49-F238E27FC236}">
                <a16:creationId xmlns:a16="http://schemas.microsoft.com/office/drawing/2014/main" id="{9B414860-7CF5-4173-BC5E-2308FCC392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0887"/>
            <a:ext cx="6253844" cy="682711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B365656-EA2E-40AE-AE71-F53B702CCEEE}"/>
              </a:ext>
            </a:extLst>
          </p:cNvPr>
          <p:cNvSpPr txBox="1"/>
          <p:nvPr/>
        </p:nvSpPr>
        <p:spPr>
          <a:xfrm>
            <a:off x="5753101" y="240075"/>
            <a:ext cx="2803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TwoPointFive</a:t>
            </a:r>
            <a:r>
              <a:rPr lang="en-US" dirty="0"/>
              <a:t> (A2)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B00E16-8702-4274-8BC8-722BE834B058}"/>
              </a:ext>
            </a:extLst>
          </p:cNvPr>
          <p:cNvSpPr txBox="1"/>
          <p:nvPr/>
        </p:nvSpPr>
        <p:spPr>
          <a:xfrm>
            <a:off x="5736772" y="560614"/>
            <a:ext cx="1883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Three (C3)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8128A69-865A-4FE8-8614-DF6C669DAA6E}"/>
              </a:ext>
            </a:extLst>
          </p:cNvPr>
          <p:cNvSpPr txBox="1"/>
          <p:nvPr/>
        </p:nvSpPr>
        <p:spPr>
          <a:xfrm>
            <a:off x="5758543" y="881742"/>
            <a:ext cx="1464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Three (A7)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06F3A74-07F3-4914-BFAA-C9973F3836C2}"/>
              </a:ext>
            </a:extLst>
          </p:cNvPr>
          <p:cNvSpPr txBox="1"/>
          <p:nvPr/>
        </p:nvSpPr>
        <p:spPr>
          <a:xfrm>
            <a:off x="5747659" y="1197426"/>
            <a:ext cx="21063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TwoPointFive</a:t>
            </a:r>
            <a:r>
              <a:rPr lang="en-US" dirty="0"/>
              <a:t>  (A4)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612C20B-D9DB-4368-8443-E15A48619E11}"/>
              </a:ext>
            </a:extLst>
          </p:cNvPr>
          <p:cNvSpPr txBox="1"/>
          <p:nvPr/>
        </p:nvSpPr>
        <p:spPr>
          <a:xfrm>
            <a:off x="5731331" y="1474617"/>
            <a:ext cx="1970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TwoPointFive</a:t>
            </a:r>
            <a:r>
              <a:rPr lang="en-US" dirty="0"/>
              <a:t> (D4)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C573FDA-4EBE-430E-AFB0-67CC17A90DE8}"/>
              </a:ext>
            </a:extLst>
          </p:cNvPr>
          <p:cNvSpPr txBox="1"/>
          <p:nvPr/>
        </p:nvSpPr>
        <p:spPr>
          <a:xfrm>
            <a:off x="5742216" y="1843949"/>
            <a:ext cx="21444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TwoPointFive</a:t>
            </a:r>
            <a:r>
              <a:rPr lang="en-US" dirty="0"/>
              <a:t> (A6)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7D92E61-4C24-463C-86DD-337DD7B0AFBF}"/>
              </a:ext>
            </a:extLst>
          </p:cNvPr>
          <p:cNvSpPr txBox="1"/>
          <p:nvPr/>
        </p:nvSpPr>
        <p:spPr>
          <a:xfrm>
            <a:off x="5753101" y="2121140"/>
            <a:ext cx="18070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Two</a:t>
            </a:r>
            <a:r>
              <a:rPr lang="en-US" dirty="0"/>
              <a:t> (G9)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F0AFBEC-2E91-4CD5-89DE-6B533E0CEEB5}"/>
              </a:ext>
            </a:extLst>
          </p:cNvPr>
          <p:cNvSpPr txBox="1"/>
          <p:nvPr/>
        </p:nvSpPr>
        <p:spPr>
          <a:xfrm>
            <a:off x="5753101" y="2449622"/>
            <a:ext cx="2389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TwoPointFive</a:t>
            </a:r>
            <a:r>
              <a:rPr lang="en-US" dirty="0"/>
              <a:t> (G1)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3CE185D-CF9D-4235-A975-E2451A3176AC}"/>
              </a:ext>
            </a:extLst>
          </p:cNvPr>
          <p:cNvSpPr txBox="1"/>
          <p:nvPr/>
        </p:nvSpPr>
        <p:spPr>
          <a:xfrm>
            <a:off x="5736773" y="2767663"/>
            <a:ext cx="1964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Three</a:t>
            </a:r>
            <a:r>
              <a:rPr lang="en-US" dirty="0"/>
              <a:t> (G2)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002F53B-F374-432B-AC97-683C4A62C544}"/>
              </a:ext>
            </a:extLst>
          </p:cNvPr>
          <p:cNvSpPr txBox="1"/>
          <p:nvPr/>
        </p:nvSpPr>
        <p:spPr>
          <a:xfrm>
            <a:off x="5753100" y="3387535"/>
            <a:ext cx="2237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Three </a:t>
            </a:r>
            <a:r>
              <a:rPr lang="en-US" dirty="0"/>
              <a:t>(E3)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732A52B-4D87-4533-BD04-0322E3BE8531}"/>
              </a:ext>
            </a:extLst>
          </p:cNvPr>
          <p:cNvSpPr txBox="1"/>
          <p:nvPr/>
        </p:nvSpPr>
        <p:spPr>
          <a:xfrm>
            <a:off x="5739495" y="3704805"/>
            <a:ext cx="1257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Two</a:t>
            </a:r>
            <a:r>
              <a:rPr lang="en-US" dirty="0"/>
              <a:t> (G3)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5A860AD-A189-42FC-8E49-CA80B6A33302}"/>
              </a:ext>
            </a:extLst>
          </p:cNvPr>
          <p:cNvSpPr txBox="1"/>
          <p:nvPr/>
        </p:nvSpPr>
        <p:spPr>
          <a:xfrm>
            <a:off x="5731330" y="4006059"/>
            <a:ext cx="2269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OnePointFive</a:t>
            </a:r>
            <a:r>
              <a:rPr lang="en-US" dirty="0"/>
              <a:t> (F2)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B77E14E-8F38-4017-AE8E-69810A5FCCCB}"/>
              </a:ext>
            </a:extLst>
          </p:cNvPr>
          <p:cNvSpPr txBox="1"/>
          <p:nvPr/>
        </p:nvSpPr>
        <p:spPr>
          <a:xfrm>
            <a:off x="5753101" y="4330147"/>
            <a:ext cx="2051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TwoPointFive</a:t>
            </a:r>
            <a:r>
              <a:rPr lang="en-US" dirty="0"/>
              <a:t> (G4)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53974D6-A6E7-4DA3-BC90-CCD61D9556A5}"/>
              </a:ext>
            </a:extLst>
          </p:cNvPr>
          <p:cNvSpPr txBox="1"/>
          <p:nvPr/>
        </p:nvSpPr>
        <p:spPr>
          <a:xfrm>
            <a:off x="5731331" y="4643371"/>
            <a:ext cx="1540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Three</a:t>
            </a:r>
            <a:r>
              <a:rPr lang="en-US" dirty="0"/>
              <a:t> (A8)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B1FD1AA-7998-4A1A-95D8-10802613405F}"/>
              </a:ext>
            </a:extLst>
          </p:cNvPr>
          <p:cNvSpPr txBox="1"/>
          <p:nvPr/>
        </p:nvSpPr>
        <p:spPr>
          <a:xfrm>
            <a:off x="5731330" y="4967459"/>
            <a:ext cx="17907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Three</a:t>
            </a:r>
            <a:r>
              <a:rPr lang="en-US" dirty="0"/>
              <a:t> (E2)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0CF4EC4-F708-49F4-8006-0684747E77F3}"/>
              </a:ext>
            </a:extLst>
          </p:cNvPr>
          <p:cNvSpPr txBox="1"/>
          <p:nvPr/>
        </p:nvSpPr>
        <p:spPr>
          <a:xfrm>
            <a:off x="5731330" y="5263243"/>
            <a:ext cx="1888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Three</a:t>
            </a:r>
            <a:r>
              <a:rPr lang="en-US" dirty="0"/>
              <a:t> (D2)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30009B3-4F23-492C-99D9-E12EC4111BE1}"/>
              </a:ext>
            </a:extLst>
          </p:cNvPr>
          <p:cNvSpPr txBox="1"/>
          <p:nvPr/>
        </p:nvSpPr>
        <p:spPr>
          <a:xfrm>
            <a:off x="5753100" y="5573063"/>
            <a:ext cx="2220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TwoPointFive</a:t>
            </a:r>
            <a:r>
              <a:rPr lang="en-US" dirty="0"/>
              <a:t> (F1)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73A4C11-B464-4C35-AAD5-DA605E75A7FC}"/>
              </a:ext>
            </a:extLst>
          </p:cNvPr>
          <p:cNvSpPr txBox="1"/>
          <p:nvPr/>
        </p:nvSpPr>
        <p:spPr>
          <a:xfrm>
            <a:off x="5731331" y="5893769"/>
            <a:ext cx="20737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OnePointFive</a:t>
            </a:r>
            <a:r>
              <a:rPr lang="en-US" dirty="0"/>
              <a:t> (H3)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8740D16-AD48-4658-A9E3-8F3E0597DA9E}"/>
              </a:ext>
            </a:extLst>
          </p:cNvPr>
          <p:cNvSpPr txBox="1"/>
          <p:nvPr/>
        </p:nvSpPr>
        <p:spPr>
          <a:xfrm>
            <a:off x="5742216" y="6257640"/>
            <a:ext cx="1714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Three</a:t>
            </a:r>
            <a:r>
              <a:rPr lang="en-US" dirty="0"/>
              <a:t> (A9)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4281E9B-124E-464C-B42B-FECA1C135BE4}"/>
              </a:ext>
            </a:extLst>
          </p:cNvPr>
          <p:cNvSpPr txBox="1"/>
          <p:nvPr/>
        </p:nvSpPr>
        <p:spPr>
          <a:xfrm>
            <a:off x="5742217" y="3083347"/>
            <a:ext cx="1360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Two (A3)</a:t>
            </a:r>
          </a:p>
        </p:txBody>
      </p:sp>
    </p:spTree>
    <p:extLst>
      <p:ext uri="{BB962C8B-B14F-4D97-AF65-F5344CB8AC3E}">
        <p14:creationId xmlns:p14="http://schemas.microsoft.com/office/powerpoint/2010/main" val="3657706983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box and whisker chart&#10;&#10;Description automatically generated">
            <a:extLst>
              <a:ext uri="{FF2B5EF4-FFF2-40B4-BE49-F238E27FC236}">
                <a16:creationId xmlns:a16="http://schemas.microsoft.com/office/drawing/2014/main" id="{9B414860-7CF5-4173-BC5E-2308FCC392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0887"/>
            <a:ext cx="6253844" cy="682711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B365656-EA2E-40AE-AE71-F53B702CCEEE}"/>
              </a:ext>
            </a:extLst>
          </p:cNvPr>
          <p:cNvSpPr txBox="1"/>
          <p:nvPr/>
        </p:nvSpPr>
        <p:spPr>
          <a:xfrm>
            <a:off x="5753101" y="240075"/>
            <a:ext cx="1948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Medium</a:t>
            </a:r>
            <a:r>
              <a:rPr lang="en-US" dirty="0"/>
              <a:t> (A2)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B00E16-8702-4274-8BC8-722BE834B058}"/>
              </a:ext>
            </a:extLst>
          </p:cNvPr>
          <p:cNvSpPr txBox="1"/>
          <p:nvPr/>
        </p:nvSpPr>
        <p:spPr>
          <a:xfrm>
            <a:off x="5736771" y="560614"/>
            <a:ext cx="152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Medium</a:t>
            </a:r>
            <a:r>
              <a:rPr lang="en-US" dirty="0"/>
              <a:t> (C3)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8128A69-865A-4FE8-8614-DF6C669DAA6E}"/>
              </a:ext>
            </a:extLst>
          </p:cNvPr>
          <p:cNvSpPr txBox="1"/>
          <p:nvPr/>
        </p:nvSpPr>
        <p:spPr>
          <a:xfrm>
            <a:off x="5758543" y="881742"/>
            <a:ext cx="14750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Medium</a:t>
            </a:r>
            <a:r>
              <a:rPr lang="en-US" dirty="0"/>
              <a:t> (A7)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06F3A74-07F3-4914-BFAA-C9973F3836C2}"/>
              </a:ext>
            </a:extLst>
          </p:cNvPr>
          <p:cNvSpPr txBox="1"/>
          <p:nvPr/>
        </p:nvSpPr>
        <p:spPr>
          <a:xfrm>
            <a:off x="5747660" y="1197426"/>
            <a:ext cx="1513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Medium</a:t>
            </a:r>
            <a:r>
              <a:rPr lang="en-US" dirty="0"/>
              <a:t> (A4)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612C20B-D9DB-4368-8443-E15A48619E11}"/>
              </a:ext>
            </a:extLst>
          </p:cNvPr>
          <p:cNvSpPr txBox="1"/>
          <p:nvPr/>
        </p:nvSpPr>
        <p:spPr>
          <a:xfrm>
            <a:off x="5731331" y="1474617"/>
            <a:ext cx="1665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Medium</a:t>
            </a:r>
            <a:r>
              <a:rPr lang="en-US" dirty="0"/>
              <a:t> (D4)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C573FDA-4EBE-430E-AFB0-67CC17A90DE8}"/>
              </a:ext>
            </a:extLst>
          </p:cNvPr>
          <p:cNvSpPr txBox="1"/>
          <p:nvPr/>
        </p:nvSpPr>
        <p:spPr>
          <a:xfrm>
            <a:off x="5742216" y="1843949"/>
            <a:ext cx="1513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Medium</a:t>
            </a:r>
            <a:r>
              <a:rPr lang="en-US" dirty="0"/>
              <a:t> (A6)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7D92E61-4C24-463C-86DD-337DD7B0AFBF}"/>
              </a:ext>
            </a:extLst>
          </p:cNvPr>
          <p:cNvSpPr txBox="1"/>
          <p:nvPr/>
        </p:nvSpPr>
        <p:spPr>
          <a:xfrm>
            <a:off x="5753100" y="2121140"/>
            <a:ext cx="1480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Small</a:t>
            </a:r>
            <a:r>
              <a:rPr lang="en-US" dirty="0"/>
              <a:t> (G9)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F0AFBEC-2E91-4CD5-89DE-6B533E0CEEB5}"/>
              </a:ext>
            </a:extLst>
          </p:cNvPr>
          <p:cNvSpPr txBox="1"/>
          <p:nvPr/>
        </p:nvSpPr>
        <p:spPr>
          <a:xfrm>
            <a:off x="5753101" y="2477230"/>
            <a:ext cx="1480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Medium</a:t>
            </a:r>
            <a:r>
              <a:rPr lang="en-US" dirty="0"/>
              <a:t> (G1)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3CE185D-CF9D-4235-A975-E2451A3176AC}"/>
              </a:ext>
            </a:extLst>
          </p:cNvPr>
          <p:cNvSpPr txBox="1"/>
          <p:nvPr/>
        </p:nvSpPr>
        <p:spPr>
          <a:xfrm>
            <a:off x="5736773" y="2767663"/>
            <a:ext cx="1660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Medium</a:t>
            </a:r>
            <a:r>
              <a:rPr lang="en-US" dirty="0"/>
              <a:t> (G2)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002F53B-F374-432B-AC97-683C4A62C544}"/>
              </a:ext>
            </a:extLst>
          </p:cNvPr>
          <p:cNvSpPr txBox="1"/>
          <p:nvPr/>
        </p:nvSpPr>
        <p:spPr>
          <a:xfrm>
            <a:off x="5753101" y="3387535"/>
            <a:ext cx="1572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Medium</a:t>
            </a:r>
            <a:r>
              <a:rPr lang="en-US" dirty="0"/>
              <a:t> (E3)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732A52B-4D87-4533-BD04-0322E3BE8531}"/>
              </a:ext>
            </a:extLst>
          </p:cNvPr>
          <p:cNvSpPr txBox="1"/>
          <p:nvPr/>
        </p:nvSpPr>
        <p:spPr>
          <a:xfrm>
            <a:off x="5731330" y="3719657"/>
            <a:ext cx="1289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Small</a:t>
            </a:r>
            <a:r>
              <a:rPr lang="en-US" dirty="0"/>
              <a:t> (G3)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5A860AD-A189-42FC-8E49-CA80B6A33302}"/>
              </a:ext>
            </a:extLst>
          </p:cNvPr>
          <p:cNvSpPr txBox="1"/>
          <p:nvPr/>
        </p:nvSpPr>
        <p:spPr>
          <a:xfrm>
            <a:off x="5731330" y="4006059"/>
            <a:ext cx="1436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Small</a:t>
            </a:r>
            <a:r>
              <a:rPr lang="en-US" dirty="0"/>
              <a:t> (F2)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B77E14E-8F38-4017-AE8E-69810A5FCCCB}"/>
              </a:ext>
            </a:extLst>
          </p:cNvPr>
          <p:cNvSpPr txBox="1"/>
          <p:nvPr/>
        </p:nvSpPr>
        <p:spPr>
          <a:xfrm>
            <a:off x="5753100" y="4330147"/>
            <a:ext cx="1660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Medium</a:t>
            </a:r>
            <a:r>
              <a:rPr lang="en-US" dirty="0"/>
              <a:t> (G4)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53974D6-A6E7-4DA3-BC90-CCD61D9556A5}"/>
              </a:ext>
            </a:extLst>
          </p:cNvPr>
          <p:cNvSpPr txBox="1"/>
          <p:nvPr/>
        </p:nvSpPr>
        <p:spPr>
          <a:xfrm>
            <a:off x="5731331" y="4643371"/>
            <a:ext cx="15239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Medium</a:t>
            </a:r>
            <a:r>
              <a:rPr lang="en-US" dirty="0"/>
              <a:t> (A8)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B1FD1AA-7998-4A1A-95D8-10802613405F}"/>
              </a:ext>
            </a:extLst>
          </p:cNvPr>
          <p:cNvSpPr txBox="1"/>
          <p:nvPr/>
        </p:nvSpPr>
        <p:spPr>
          <a:xfrm>
            <a:off x="5731331" y="4967459"/>
            <a:ext cx="1681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Medium</a:t>
            </a:r>
            <a:r>
              <a:rPr lang="en-US" dirty="0"/>
              <a:t> (E2)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0CF4EC4-F708-49F4-8006-0684747E77F3}"/>
              </a:ext>
            </a:extLst>
          </p:cNvPr>
          <p:cNvSpPr txBox="1"/>
          <p:nvPr/>
        </p:nvSpPr>
        <p:spPr>
          <a:xfrm>
            <a:off x="5731331" y="5263243"/>
            <a:ext cx="1502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Medium</a:t>
            </a:r>
            <a:r>
              <a:rPr lang="en-US" dirty="0"/>
              <a:t> (D2)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30009B3-4F23-492C-99D9-E12EC4111BE1}"/>
              </a:ext>
            </a:extLst>
          </p:cNvPr>
          <p:cNvSpPr txBox="1"/>
          <p:nvPr/>
        </p:nvSpPr>
        <p:spPr>
          <a:xfrm>
            <a:off x="5753100" y="5573063"/>
            <a:ext cx="1583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Medium</a:t>
            </a:r>
            <a:r>
              <a:rPr lang="en-US" dirty="0"/>
              <a:t> (F1)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73A4C11-B464-4C35-AAD5-DA605E75A7FC}"/>
              </a:ext>
            </a:extLst>
          </p:cNvPr>
          <p:cNvSpPr txBox="1"/>
          <p:nvPr/>
        </p:nvSpPr>
        <p:spPr>
          <a:xfrm>
            <a:off x="5731331" y="5893769"/>
            <a:ext cx="15239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Small</a:t>
            </a:r>
            <a:r>
              <a:rPr lang="en-US" dirty="0"/>
              <a:t> (H3)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8740D16-AD48-4658-A9E3-8F3E0597DA9E}"/>
              </a:ext>
            </a:extLst>
          </p:cNvPr>
          <p:cNvSpPr txBox="1"/>
          <p:nvPr/>
        </p:nvSpPr>
        <p:spPr>
          <a:xfrm>
            <a:off x="5742216" y="6257640"/>
            <a:ext cx="1654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Medium</a:t>
            </a:r>
            <a:r>
              <a:rPr lang="en-US" dirty="0"/>
              <a:t> (A9)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4281E9B-124E-464C-B42B-FECA1C135BE4}"/>
              </a:ext>
            </a:extLst>
          </p:cNvPr>
          <p:cNvSpPr txBox="1"/>
          <p:nvPr/>
        </p:nvSpPr>
        <p:spPr>
          <a:xfrm>
            <a:off x="5742216" y="3083347"/>
            <a:ext cx="1583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Small</a:t>
            </a:r>
            <a:r>
              <a:rPr lang="en-US" dirty="0"/>
              <a:t> (A3)</a:t>
            </a:r>
          </a:p>
        </p:txBody>
      </p:sp>
    </p:spTree>
    <p:extLst>
      <p:ext uri="{BB962C8B-B14F-4D97-AF65-F5344CB8AC3E}">
        <p14:creationId xmlns:p14="http://schemas.microsoft.com/office/powerpoint/2010/main" val="2076823604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box and whisker chart&#10;&#10;Description automatically generated">
            <a:extLst>
              <a:ext uri="{FF2B5EF4-FFF2-40B4-BE49-F238E27FC236}">
                <a16:creationId xmlns:a16="http://schemas.microsoft.com/office/drawing/2014/main" id="{9B414860-7CF5-4173-BC5E-2308FCC392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0887"/>
            <a:ext cx="6253844" cy="682711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B365656-EA2E-40AE-AE71-F53B702CCEEE}"/>
              </a:ext>
            </a:extLst>
          </p:cNvPr>
          <p:cNvSpPr txBox="1"/>
          <p:nvPr/>
        </p:nvSpPr>
        <p:spPr>
          <a:xfrm>
            <a:off x="5753101" y="240075"/>
            <a:ext cx="1861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Rocky Reef</a:t>
            </a:r>
            <a:r>
              <a:rPr lang="en-US" dirty="0"/>
              <a:t> (A2)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B00E16-8702-4274-8BC8-722BE834B058}"/>
              </a:ext>
            </a:extLst>
          </p:cNvPr>
          <p:cNvSpPr txBox="1"/>
          <p:nvPr/>
        </p:nvSpPr>
        <p:spPr>
          <a:xfrm>
            <a:off x="5736772" y="560614"/>
            <a:ext cx="2492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Spur &amp; Groove Reef</a:t>
            </a:r>
            <a:r>
              <a:rPr lang="en-US" dirty="0"/>
              <a:t> (C3)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8128A69-865A-4FE8-8614-DF6C669DAA6E}"/>
              </a:ext>
            </a:extLst>
          </p:cNvPr>
          <p:cNvSpPr txBox="1"/>
          <p:nvPr/>
        </p:nvSpPr>
        <p:spPr>
          <a:xfrm>
            <a:off x="5758544" y="881742"/>
            <a:ext cx="21553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Rocky Reef</a:t>
            </a:r>
            <a:r>
              <a:rPr lang="en-US" dirty="0"/>
              <a:t> (A7)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06F3A74-07F3-4914-BFAA-C9973F3836C2}"/>
              </a:ext>
            </a:extLst>
          </p:cNvPr>
          <p:cNvSpPr txBox="1"/>
          <p:nvPr/>
        </p:nvSpPr>
        <p:spPr>
          <a:xfrm>
            <a:off x="5747660" y="1197426"/>
            <a:ext cx="2024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Rocky Reef</a:t>
            </a:r>
            <a:r>
              <a:rPr lang="en-US" dirty="0"/>
              <a:t> (A4)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612C20B-D9DB-4368-8443-E15A48619E11}"/>
              </a:ext>
            </a:extLst>
          </p:cNvPr>
          <p:cNvSpPr txBox="1"/>
          <p:nvPr/>
        </p:nvSpPr>
        <p:spPr>
          <a:xfrm>
            <a:off x="5731330" y="1474617"/>
            <a:ext cx="2612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Seagrass </a:t>
            </a:r>
            <a:r>
              <a:rPr lang="en-US" dirty="0"/>
              <a:t>(D4)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C573FDA-4EBE-430E-AFB0-67CC17A90DE8}"/>
              </a:ext>
            </a:extLst>
          </p:cNvPr>
          <p:cNvSpPr txBox="1"/>
          <p:nvPr/>
        </p:nvSpPr>
        <p:spPr>
          <a:xfrm>
            <a:off x="5742217" y="1843949"/>
            <a:ext cx="1872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Rocky Reef</a:t>
            </a:r>
            <a:r>
              <a:rPr lang="en-US" dirty="0"/>
              <a:t> (A6)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7D92E61-4C24-463C-86DD-337DD7B0AFBF}"/>
              </a:ext>
            </a:extLst>
          </p:cNvPr>
          <p:cNvSpPr txBox="1"/>
          <p:nvPr/>
        </p:nvSpPr>
        <p:spPr>
          <a:xfrm>
            <a:off x="5753101" y="2121140"/>
            <a:ext cx="19757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Patch Reef</a:t>
            </a:r>
            <a:r>
              <a:rPr lang="en-US" dirty="0"/>
              <a:t> (G9)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F0AFBEC-2E91-4CD5-89DE-6B533E0CEEB5}"/>
              </a:ext>
            </a:extLst>
          </p:cNvPr>
          <p:cNvSpPr txBox="1"/>
          <p:nvPr/>
        </p:nvSpPr>
        <p:spPr>
          <a:xfrm>
            <a:off x="5753100" y="2477230"/>
            <a:ext cx="1638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(G1)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3CE185D-CF9D-4235-A975-E2451A3176AC}"/>
              </a:ext>
            </a:extLst>
          </p:cNvPr>
          <p:cNvSpPr txBox="1"/>
          <p:nvPr/>
        </p:nvSpPr>
        <p:spPr>
          <a:xfrm>
            <a:off x="5736774" y="2767663"/>
            <a:ext cx="2177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(G2)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002F53B-F374-432B-AC97-683C4A62C544}"/>
              </a:ext>
            </a:extLst>
          </p:cNvPr>
          <p:cNvSpPr txBox="1"/>
          <p:nvPr/>
        </p:nvSpPr>
        <p:spPr>
          <a:xfrm>
            <a:off x="5753101" y="3387535"/>
            <a:ext cx="16927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(E3)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732A52B-4D87-4533-BD04-0322E3BE8531}"/>
              </a:ext>
            </a:extLst>
          </p:cNvPr>
          <p:cNvSpPr txBox="1"/>
          <p:nvPr/>
        </p:nvSpPr>
        <p:spPr>
          <a:xfrm>
            <a:off x="5731331" y="3719657"/>
            <a:ext cx="1997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Patch Reef</a:t>
            </a:r>
            <a:r>
              <a:rPr lang="en-US" dirty="0"/>
              <a:t> (G3)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5A860AD-A189-42FC-8E49-CA80B6A33302}"/>
              </a:ext>
            </a:extLst>
          </p:cNvPr>
          <p:cNvSpPr txBox="1"/>
          <p:nvPr/>
        </p:nvSpPr>
        <p:spPr>
          <a:xfrm>
            <a:off x="5731330" y="4006059"/>
            <a:ext cx="1371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Rocks</a:t>
            </a:r>
            <a:r>
              <a:rPr lang="en-US" dirty="0"/>
              <a:t> (F2)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B77E14E-8F38-4017-AE8E-69810A5FCCCB}"/>
              </a:ext>
            </a:extLst>
          </p:cNvPr>
          <p:cNvSpPr txBox="1"/>
          <p:nvPr/>
        </p:nvSpPr>
        <p:spPr>
          <a:xfrm>
            <a:off x="5753100" y="4330147"/>
            <a:ext cx="2988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Spur &amp; Groove Reef</a:t>
            </a:r>
            <a:r>
              <a:rPr lang="en-US" dirty="0"/>
              <a:t> (G4)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53974D6-A6E7-4DA3-BC90-CCD61D9556A5}"/>
              </a:ext>
            </a:extLst>
          </p:cNvPr>
          <p:cNvSpPr txBox="1"/>
          <p:nvPr/>
        </p:nvSpPr>
        <p:spPr>
          <a:xfrm>
            <a:off x="5731330" y="4643371"/>
            <a:ext cx="2890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Rocky Reef</a:t>
            </a:r>
            <a:r>
              <a:rPr lang="en-US" dirty="0"/>
              <a:t> (A8)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B1FD1AA-7998-4A1A-95D8-10802613405F}"/>
              </a:ext>
            </a:extLst>
          </p:cNvPr>
          <p:cNvSpPr txBox="1"/>
          <p:nvPr/>
        </p:nvSpPr>
        <p:spPr>
          <a:xfrm>
            <a:off x="5731330" y="4967459"/>
            <a:ext cx="2041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Reef Rubble</a:t>
            </a:r>
            <a:r>
              <a:rPr lang="en-US" dirty="0"/>
              <a:t> (E2)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0CF4EC4-F708-49F4-8006-0684747E77F3}"/>
              </a:ext>
            </a:extLst>
          </p:cNvPr>
          <p:cNvSpPr txBox="1"/>
          <p:nvPr/>
        </p:nvSpPr>
        <p:spPr>
          <a:xfrm>
            <a:off x="5731331" y="5263243"/>
            <a:ext cx="1714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Seagrass</a:t>
            </a:r>
            <a:r>
              <a:rPr lang="en-US" dirty="0"/>
              <a:t> (D2)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30009B3-4F23-492C-99D9-E12EC4111BE1}"/>
              </a:ext>
            </a:extLst>
          </p:cNvPr>
          <p:cNvSpPr txBox="1"/>
          <p:nvPr/>
        </p:nvSpPr>
        <p:spPr>
          <a:xfrm>
            <a:off x="5753101" y="5573063"/>
            <a:ext cx="1480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Rocks</a:t>
            </a:r>
            <a:r>
              <a:rPr lang="en-US" dirty="0"/>
              <a:t> (F1)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73A4C11-B464-4C35-AAD5-DA605E75A7FC}"/>
              </a:ext>
            </a:extLst>
          </p:cNvPr>
          <p:cNvSpPr txBox="1"/>
          <p:nvPr/>
        </p:nvSpPr>
        <p:spPr>
          <a:xfrm>
            <a:off x="5731331" y="5893769"/>
            <a:ext cx="18287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Rocks</a:t>
            </a:r>
            <a:r>
              <a:rPr lang="en-US" dirty="0"/>
              <a:t> (H3)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8740D16-AD48-4658-A9E3-8F3E0597DA9E}"/>
              </a:ext>
            </a:extLst>
          </p:cNvPr>
          <p:cNvSpPr txBox="1"/>
          <p:nvPr/>
        </p:nvSpPr>
        <p:spPr>
          <a:xfrm>
            <a:off x="5742216" y="6257640"/>
            <a:ext cx="2030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Rocky Reef</a:t>
            </a:r>
            <a:r>
              <a:rPr lang="en-US" dirty="0"/>
              <a:t> (A9)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4281E9B-124E-464C-B42B-FECA1C135BE4}"/>
              </a:ext>
            </a:extLst>
          </p:cNvPr>
          <p:cNvSpPr txBox="1"/>
          <p:nvPr/>
        </p:nvSpPr>
        <p:spPr>
          <a:xfrm>
            <a:off x="5742217" y="3083347"/>
            <a:ext cx="16927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Rocky Reef</a:t>
            </a:r>
            <a:r>
              <a:rPr lang="en-US" dirty="0"/>
              <a:t> (A3)</a:t>
            </a:r>
          </a:p>
        </p:txBody>
      </p:sp>
    </p:spTree>
    <p:extLst>
      <p:ext uri="{BB962C8B-B14F-4D97-AF65-F5344CB8AC3E}">
        <p14:creationId xmlns:p14="http://schemas.microsoft.com/office/powerpoint/2010/main" val="3250682237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box and whisker chart&#10;&#10;Description automatically generated">
            <a:extLst>
              <a:ext uri="{FF2B5EF4-FFF2-40B4-BE49-F238E27FC236}">
                <a16:creationId xmlns:a16="http://schemas.microsoft.com/office/drawing/2014/main" id="{9B414860-7CF5-4173-BC5E-2308FCC392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0887"/>
            <a:ext cx="6253844" cy="682711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B365656-EA2E-40AE-AE71-F53B702CCEEE}"/>
              </a:ext>
            </a:extLst>
          </p:cNvPr>
          <p:cNvSpPr txBox="1"/>
          <p:nvPr/>
        </p:nvSpPr>
        <p:spPr>
          <a:xfrm>
            <a:off x="5753101" y="240075"/>
            <a:ext cx="14532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Medium</a:t>
            </a:r>
            <a:r>
              <a:rPr lang="en-US" dirty="0"/>
              <a:t> (A2)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B00E16-8702-4274-8BC8-722BE834B058}"/>
              </a:ext>
            </a:extLst>
          </p:cNvPr>
          <p:cNvSpPr txBox="1"/>
          <p:nvPr/>
        </p:nvSpPr>
        <p:spPr>
          <a:xfrm>
            <a:off x="5736771" y="560614"/>
            <a:ext cx="1453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Strong</a:t>
            </a:r>
            <a:r>
              <a:rPr lang="en-US" dirty="0"/>
              <a:t> (C3)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8128A69-865A-4FE8-8614-DF6C669DAA6E}"/>
              </a:ext>
            </a:extLst>
          </p:cNvPr>
          <p:cNvSpPr txBox="1"/>
          <p:nvPr/>
        </p:nvSpPr>
        <p:spPr>
          <a:xfrm>
            <a:off x="5758544" y="881742"/>
            <a:ext cx="1758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Medium</a:t>
            </a:r>
            <a:r>
              <a:rPr lang="en-US" dirty="0"/>
              <a:t> (A7)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06F3A74-07F3-4914-BFAA-C9973F3836C2}"/>
              </a:ext>
            </a:extLst>
          </p:cNvPr>
          <p:cNvSpPr txBox="1"/>
          <p:nvPr/>
        </p:nvSpPr>
        <p:spPr>
          <a:xfrm>
            <a:off x="5747660" y="1197426"/>
            <a:ext cx="16927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Medium</a:t>
            </a:r>
            <a:r>
              <a:rPr lang="en-US" dirty="0"/>
              <a:t> (A4)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612C20B-D9DB-4368-8443-E15A48619E11}"/>
              </a:ext>
            </a:extLst>
          </p:cNvPr>
          <p:cNvSpPr txBox="1"/>
          <p:nvPr/>
        </p:nvSpPr>
        <p:spPr>
          <a:xfrm>
            <a:off x="5731331" y="1474617"/>
            <a:ext cx="13879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Strong</a:t>
            </a:r>
            <a:r>
              <a:rPr lang="en-US" dirty="0"/>
              <a:t> (D4)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C573FDA-4EBE-430E-AFB0-67CC17A90DE8}"/>
              </a:ext>
            </a:extLst>
          </p:cNvPr>
          <p:cNvSpPr txBox="1"/>
          <p:nvPr/>
        </p:nvSpPr>
        <p:spPr>
          <a:xfrm>
            <a:off x="5742217" y="1843949"/>
            <a:ext cx="1866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Medium</a:t>
            </a:r>
            <a:r>
              <a:rPr lang="en-US" dirty="0"/>
              <a:t> (A6)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7D92E61-4C24-463C-86DD-337DD7B0AFBF}"/>
              </a:ext>
            </a:extLst>
          </p:cNvPr>
          <p:cNvSpPr txBox="1"/>
          <p:nvPr/>
        </p:nvSpPr>
        <p:spPr>
          <a:xfrm>
            <a:off x="5753100" y="2121140"/>
            <a:ext cx="17634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Medium</a:t>
            </a:r>
            <a:r>
              <a:rPr lang="en-US" dirty="0"/>
              <a:t> (G9)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F0AFBEC-2E91-4CD5-89DE-6B533E0CEEB5}"/>
              </a:ext>
            </a:extLst>
          </p:cNvPr>
          <p:cNvSpPr txBox="1"/>
          <p:nvPr/>
        </p:nvSpPr>
        <p:spPr>
          <a:xfrm>
            <a:off x="5753101" y="2477230"/>
            <a:ext cx="1464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Medium</a:t>
            </a:r>
            <a:r>
              <a:rPr lang="en-US" dirty="0"/>
              <a:t> (G1)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3CE185D-CF9D-4235-A975-E2451A3176AC}"/>
              </a:ext>
            </a:extLst>
          </p:cNvPr>
          <p:cNvSpPr txBox="1"/>
          <p:nvPr/>
        </p:nvSpPr>
        <p:spPr>
          <a:xfrm>
            <a:off x="5736774" y="2767663"/>
            <a:ext cx="1703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Medium</a:t>
            </a:r>
            <a:r>
              <a:rPr lang="en-US" dirty="0"/>
              <a:t> (G2)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002F53B-F374-432B-AC97-683C4A62C544}"/>
              </a:ext>
            </a:extLst>
          </p:cNvPr>
          <p:cNvSpPr txBox="1"/>
          <p:nvPr/>
        </p:nvSpPr>
        <p:spPr>
          <a:xfrm>
            <a:off x="5753101" y="3387535"/>
            <a:ext cx="1464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Medium</a:t>
            </a:r>
            <a:r>
              <a:rPr lang="en-US" dirty="0"/>
              <a:t> (E3)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732A52B-4D87-4533-BD04-0322E3BE8531}"/>
              </a:ext>
            </a:extLst>
          </p:cNvPr>
          <p:cNvSpPr txBox="1"/>
          <p:nvPr/>
        </p:nvSpPr>
        <p:spPr>
          <a:xfrm>
            <a:off x="5731330" y="3719657"/>
            <a:ext cx="18668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Medium</a:t>
            </a:r>
            <a:r>
              <a:rPr lang="en-US" dirty="0"/>
              <a:t> (G3)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5A860AD-A189-42FC-8E49-CA80B6A33302}"/>
              </a:ext>
            </a:extLst>
          </p:cNvPr>
          <p:cNvSpPr txBox="1"/>
          <p:nvPr/>
        </p:nvSpPr>
        <p:spPr>
          <a:xfrm>
            <a:off x="5731331" y="4006059"/>
            <a:ext cx="1322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Calm</a:t>
            </a:r>
            <a:r>
              <a:rPr lang="en-US" dirty="0"/>
              <a:t> (F2)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B77E14E-8F38-4017-AE8E-69810A5FCCCB}"/>
              </a:ext>
            </a:extLst>
          </p:cNvPr>
          <p:cNvSpPr txBox="1"/>
          <p:nvPr/>
        </p:nvSpPr>
        <p:spPr>
          <a:xfrm>
            <a:off x="5753100" y="4330147"/>
            <a:ext cx="1752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Medium</a:t>
            </a:r>
            <a:r>
              <a:rPr lang="en-US" dirty="0"/>
              <a:t> (G4)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53974D6-A6E7-4DA3-BC90-CCD61D9556A5}"/>
              </a:ext>
            </a:extLst>
          </p:cNvPr>
          <p:cNvSpPr txBox="1"/>
          <p:nvPr/>
        </p:nvSpPr>
        <p:spPr>
          <a:xfrm>
            <a:off x="5731330" y="4643371"/>
            <a:ext cx="1545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Medium</a:t>
            </a:r>
            <a:r>
              <a:rPr lang="en-US" dirty="0"/>
              <a:t> (A8)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B1FD1AA-7998-4A1A-95D8-10802613405F}"/>
              </a:ext>
            </a:extLst>
          </p:cNvPr>
          <p:cNvSpPr txBox="1"/>
          <p:nvPr/>
        </p:nvSpPr>
        <p:spPr>
          <a:xfrm>
            <a:off x="5731331" y="4967459"/>
            <a:ext cx="1545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Medium</a:t>
            </a:r>
            <a:r>
              <a:rPr lang="en-US" dirty="0"/>
              <a:t> (E2)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0CF4EC4-F708-49F4-8006-0684747E77F3}"/>
              </a:ext>
            </a:extLst>
          </p:cNvPr>
          <p:cNvSpPr txBox="1"/>
          <p:nvPr/>
        </p:nvSpPr>
        <p:spPr>
          <a:xfrm>
            <a:off x="5731331" y="5263243"/>
            <a:ext cx="1572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Strong</a:t>
            </a:r>
            <a:r>
              <a:rPr lang="en-US" dirty="0"/>
              <a:t> (D2)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30009B3-4F23-492C-99D9-E12EC4111BE1}"/>
              </a:ext>
            </a:extLst>
          </p:cNvPr>
          <p:cNvSpPr txBox="1"/>
          <p:nvPr/>
        </p:nvSpPr>
        <p:spPr>
          <a:xfrm>
            <a:off x="5753100" y="5573063"/>
            <a:ext cx="1235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Calm</a:t>
            </a:r>
            <a:r>
              <a:rPr lang="en-US" dirty="0"/>
              <a:t> (F1)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73A4C11-B464-4C35-AAD5-DA605E75A7FC}"/>
              </a:ext>
            </a:extLst>
          </p:cNvPr>
          <p:cNvSpPr txBox="1"/>
          <p:nvPr/>
        </p:nvSpPr>
        <p:spPr>
          <a:xfrm>
            <a:off x="5731331" y="5893769"/>
            <a:ext cx="1235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Calm</a:t>
            </a:r>
            <a:r>
              <a:rPr lang="en-US" dirty="0"/>
              <a:t> (H3)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8740D16-AD48-4658-A9E3-8F3E0597DA9E}"/>
              </a:ext>
            </a:extLst>
          </p:cNvPr>
          <p:cNvSpPr txBox="1"/>
          <p:nvPr/>
        </p:nvSpPr>
        <p:spPr>
          <a:xfrm>
            <a:off x="5742217" y="6257640"/>
            <a:ext cx="1464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Medium</a:t>
            </a:r>
            <a:r>
              <a:rPr lang="en-US" dirty="0"/>
              <a:t> (A9)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4281E9B-124E-464C-B42B-FECA1C135BE4}"/>
              </a:ext>
            </a:extLst>
          </p:cNvPr>
          <p:cNvSpPr txBox="1"/>
          <p:nvPr/>
        </p:nvSpPr>
        <p:spPr>
          <a:xfrm>
            <a:off x="5742216" y="3083347"/>
            <a:ext cx="1632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Medium</a:t>
            </a:r>
            <a:r>
              <a:rPr lang="en-US" dirty="0"/>
              <a:t> (A3)</a:t>
            </a:r>
          </a:p>
        </p:txBody>
      </p:sp>
    </p:spTree>
    <p:extLst>
      <p:ext uri="{BB962C8B-B14F-4D97-AF65-F5344CB8AC3E}">
        <p14:creationId xmlns:p14="http://schemas.microsoft.com/office/powerpoint/2010/main" val="1399370893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box and whisker chart&#10;&#10;Description automatically generated">
            <a:extLst>
              <a:ext uri="{FF2B5EF4-FFF2-40B4-BE49-F238E27FC236}">
                <a16:creationId xmlns:a16="http://schemas.microsoft.com/office/drawing/2014/main" id="{9B414860-7CF5-4173-BC5E-2308FCC392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0887"/>
            <a:ext cx="6253844" cy="682711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B365656-EA2E-40AE-AE71-F53B702CCEEE}"/>
              </a:ext>
            </a:extLst>
          </p:cNvPr>
          <p:cNvSpPr txBox="1"/>
          <p:nvPr/>
        </p:nvSpPr>
        <p:spPr>
          <a:xfrm>
            <a:off x="5753100" y="240075"/>
            <a:ext cx="1398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Rincon</a:t>
            </a:r>
            <a:r>
              <a:rPr lang="en-US" dirty="0"/>
              <a:t> (A2)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B00E16-8702-4274-8BC8-722BE834B058}"/>
              </a:ext>
            </a:extLst>
          </p:cNvPr>
          <p:cNvSpPr txBox="1"/>
          <p:nvPr/>
        </p:nvSpPr>
        <p:spPr>
          <a:xfrm>
            <a:off x="5736772" y="560614"/>
            <a:ext cx="1551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Isabella</a:t>
            </a:r>
            <a:r>
              <a:rPr lang="en-US" dirty="0"/>
              <a:t> (C3)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8128A69-865A-4FE8-8614-DF6C669DAA6E}"/>
              </a:ext>
            </a:extLst>
          </p:cNvPr>
          <p:cNvSpPr txBox="1"/>
          <p:nvPr/>
        </p:nvSpPr>
        <p:spPr>
          <a:xfrm>
            <a:off x="5758543" y="881742"/>
            <a:ext cx="1393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Rincon</a:t>
            </a:r>
            <a:r>
              <a:rPr lang="en-US" dirty="0"/>
              <a:t> (A7)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06F3A74-07F3-4914-BFAA-C9973F3836C2}"/>
              </a:ext>
            </a:extLst>
          </p:cNvPr>
          <p:cNvSpPr txBox="1"/>
          <p:nvPr/>
        </p:nvSpPr>
        <p:spPr>
          <a:xfrm>
            <a:off x="5747660" y="1197426"/>
            <a:ext cx="13117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Rincon</a:t>
            </a:r>
            <a:r>
              <a:rPr lang="en-US" dirty="0"/>
              <a:t> (A4)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612C20B-D9DB-4368-8443-E15A48619E11}"/>
              </a:ext>
            </a:extLst>
          </p:cNvPr>
          <p:cNvSpPr txBox="1"/>
          <p:nvPr/>
        </p:nvSpPr>
        <p:spPr>
          <a:xfrm>
            <a:off x="5731331" y="1474617"/>
            <a:ext cx="1393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Luquillo</a:t>
            </a:r>
            <a:r>
              <a:rPr lang="en-US" dirty="0"/>
              <a:t> (D4)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C573FDA-4EBE-430E-AFB0-67CC17A90DE8}"/>
              </a:ext>
            </a:extLst>
          </p:cNvPr>
          <p:cNvSpPr txBox="1"/>
          <p:nvPr/>
        </p:nvSpPr>
        <p:spPr>
          <a:xfrm>
            <a:off x="5742216" y="1843949"/>
            <a:ext cx="1545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Rincon</a:t>
            </a:r>
            <a:r>
              <a:rPr lang="en-US" dirty="0"/>
              <a:t> (A6)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7D92E61-4C24-463C-86DD-337DD7B0AFBF}"/>
              </a:ext>
            </a:extLst>
          </p:cNvPr>
          <p:cNvSpPr txBox="1"/>
          <p:nvPr/>
        </p:nvSpPr>
        <p:spPr>
          <a:xfrm>
            <a:off x="5753101" y="2121140"/>
            <a:ext cx="1371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Ceiba</a:t>
            </a:r>
            <a:r>
              <a:rPr lang="en-US" dirty="0"/>
              <a:t> (G9)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F0AFBEC-2E91-4CD5-89DE-6B533E0CEEB5}"/>
              </a:ext>
            </a:extLst>
          </p:cNvPr>
          <p:cNvSpPr txBox="1"/>
          <p:nvPr/>
        </p:nvSpPr>
        <p:spPr>
          <a:xfrm>
            <a:off x="5753100" y="2477230"/>
            <a:ext cx="12681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Ceiba</a:t>
            </a:r>
            <a:r>
              <a:rPr lang="en-US" dirty="0"/>
              <a:t> (G1)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3CE185D-CF9D-4235-A975-E2451A3176AC}"/>
              </a:ext>
            </a:extLst>
          </p:cNvPr>
          <p:cNvSpPr txBox="1"/>
          <p:nvPr/>
        </p:nvSpPr>
        <p:spPr>
          <a:xfrm>
            <a:off x="5736774" y="2767663"/>
            <a:ext cx="1322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Ceiba</a:t>
            </a:r>
            <a:r>
              <a:rPr lang="en-US" dirty="0"/>
              <a:t> (G2)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002F53B-F374-432B-AC97-683C4A62C544}"/>
              </a:ext>
            </a:extLst>
          </p:cNvPr>
          <p:cNvSpPr txBox="1"/>
          <p:nvPr/>
        </p:nvSpPr>
        <p:spPr>
          <a:xfrm>
            <a:off x="5753100" y="3387535"/>
            <a:ext cx="1616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Culebra</a:t>
            </a:r>
            <a:r>
              <a:rPr lang="en-US" dirty="0"/>
              <a:t> (E3)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732A52B-4D87-4533-BD04-0322E3BE8531}"/>
              </a:ext>
            </a:extLst>
          </p:cNvPr>
          <p:cNvSpPr txBox="1"/>
          <p:nvPr/>
        </p:nvSpPr>
        <p:spPr>
          <a:xfrm>
            <a:off x="5731330" y="3719657"/>
            <a:ext cx="1279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Ceiba</a:t>
            </a:r>
            <a:r>
              <a:rPr lang="en-US" dirty="0"/>
              <a:t> (G3)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5A860AD-A189-42FC-8E49-CA80B6A33302}"/>
              </a:ext>
            </a:extLst>
          </p:cNvPr>
          <p:cNvSpPr txBox="1"/>
          <p:nvPr/>
        </p:nvSpPr>
        <p:spPr>
          <a:xfrm>
            <a:off x="5731330" y="4006059"/>
            <a:ext cx="1556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Guayama</a:t>
            </a:r>
            <a:r>
              <a:rPr lang="en-US" dirty="0"/>
              <a:t> (F2)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B77E14E-8F38-4017-AE8E-69810A5FCCCB}"/>
              </a:ext>
            </a:extLst>
          </p:cNvPr>
          <p:cNvSpPr txBox="1"/>
          <p:nvPr/>
        </p:nvSpPr>
        <p:spPr>
          <a:xfrm>
            <a:off x="5753100" y="4330147"/>
            <a:ext cx="15348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Ceiba</a:t>
            </a:r>
            <a:r>
              <a:rPr lang="en-US" dirty="0"/>
              <a:t> (G4)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53974D6-A6E7-4DA3-BC90-CCD61D9556A5}"/>
              </a:ext>
            </a:extLst>
          </p:cNvPr>
          <p:cNvSpPr txBox="1"/>
          <p:nvPr/>
        </p:nvSpPr>
        <p:spPr>
          <a:xfrm>
            <a:off x="5731331" y="4643371"/>
            <a:ext cx="1475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Rincon</a:t>
            </a:r>
            <a:r>
              <a:rPr lang="en-US" dirty="0"/>
              <a:t> (A8)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B1FD1AA-7998-4A1A-95D8-10802613405F}"/>
              </a:ext>
            </a:extLst>
          </p:cNvPr>
          <p:cNvSpPr txBox="1"/>
          <p:nvPr/>
        </p:nvSpPr>
        <p:spPr>
          <a:xfrm>
            <a:off x="5731330" y="4967459"/>
            <a:ext cx="1328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Culebra</a:t>
            </a:r>
            <a:r>
              <a:rPr lang="en-US" dirty="0"/>
              <a:t> (E2)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0CF4EC4-F708-49F4-8006-0684747E77F3}"/>
              </a:ext>
            </a:extLst>
          </p:cNvPr>
          <p:cNvSpPr txBox="1"/>
          <p:nvPr/>
        </p:nvSpPr>
        <p:spPr>
          <a:xfrm>
            <a:off x="5731330" y="5263243"/>
            <a:ext cx="14205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Luquillo</a:t>
            </a:r>
            <a:r>
              <a:rPr lang="en-US" dirty="0"/>
              <a:t> (D2)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30009B3-4F23-492C-99D9-E12EC4111BE1}"/>
              </a:ext>
            </a:extLst>
          </p:cNvPr>
          <p:cNvSpPr txBox="1"/>
          <p:nvPr/>
        </p:nvSpPr>
        <p:spPr>
          <a:xfrm>
            <a:off x="5753100" y="5573063"/>
            <a:ext cx="1589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Guayama</a:t>
            </a:r>
            <a:r>
              <a:rPr lang="en-US" dirty="0"/>
              <a:t> (F1)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73A4C11-B464-4C35-AAD5-DA605E75A7FC}"/>
              </a:ext>
            </a:extLst>
          </p:cNvPr>
          <p:cNvSpPr txBox="1"/>
          <p:nvPr/>
        </p:nvSpPr>
        <p:spPr>
          <a:xfrm>
            <a:off x="5731331" y="5893769"/>
            <a:ext cx="1556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Guanica</a:t>
            </a:r>
            <a:r>
              <a:rPr lang="en-US" dirty="0"/>
              <a:t> (H3)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8740D16-AD48-4658-A9E3-8F3E0597DA9E}"/>
              </a:ext>
            </a:extLst>
          </p:cNvPr>
          <p:cNvSpPr txBox="1"/>
          <p:nvPr/>
        </p:nvSpPr>
        <p:spPr>
          <a:xfrm>
            <a:off x="5742217" y="6257640"/>
            <a:ext cx="1382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Rincon</a:t>
            </a:r>
            <a:r>
              <a:rPr lang="en-US" dirty="0"/>
              <a:t> (A9)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4281E9B-124E-464C-B42B-FECA1C135BE4}"/>
              </a:ext>
            </a:extLst>
          </p:cNvPr>
          <p:cNvSpPr txBox="1"/>
          <p:nvPr/>
        </p:nvSpPr>
        <p:spPr>
          <a:xfrm>
            <a:off x="5742217" y="3083347"/>
            <a:ext cx="1279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Rincon</a:t>
            </a:r>
            <a:r>
              <a:rPr lang="en-US" dirty="0"/>
              <a:t> (A3)</a:t>
            </a:r>
          </a:p>
        </p:txBody>
      </p:sp>
    </p:spTree>
    <p:extLst>
      <p:ext uri="{BB962C8B-B14F-4D97-AF65-F5344CB8AC3E}">
        <p14:creationId xmlns:p14="http://schemas.microsoft.com/office/powerpoint/2010/main" val="2224148704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box and whisker chart&#10;&#10;Description automatically generated">
            <a:extLst>
              <a:ext uri="{FF2B5EF4-FFF2-40B4-BE49-F238E27FC236}">
                <a16:creationId xmlns:a16="http://schemas.microsoft.com/office/drawing/2014/main" id="{9B414860-7CF5-4173-BC5E-2308FCC392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0887"/>
            <a:ext cx="6253844" cy="682711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B365656-EA2E-40AE-AE71-F53B702CCEEE}"/>
              </a:ext>
            </a:extLst>
          </p:cNvPr>
          <p:cNvSpPr txBox="1"/>
          <p:nvPr/>
        </p:nvSpPr>
        <p:spPr>
          <a:xfrm>
            <a:off x="5753101" y="240075"/>
            <a:ext cx="1224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West</a:t>
            </a:r>
            <a:r>
              <a:rPr lang="en-US" dirty="0"/>
              <a:t> (A2)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B00E16-8702-4274-8BC8-722BE834B058}"/>
              </a:ext>
            </a:extLst>
          </p:cNvPr>
          <p:cNvSpPr txBox="1"/>
          <p:nvPr/>
        </p:nvSpPr>
        <p:spPr>
          <a:xfrm>
            <a:off x="5736771" y="560614"/>
            <a:ext cx="1240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North</a:t>
            </a:r>
            <a:r>
              <a:rPr lang="en-US" dirty="0"/>
              <a:t> (C3)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8128A69-865A-4FE8-8614-DF6C669DAA6E}"/>
              </a:ext>
            </a:extLst>
          </p:cNvPr>
          <p:cNvSpPr txBox="1"/>
          <p:nvPr/>
        </p:nvSpPr>
        <p:spPr>
          <a:xfrm>
            <a:off x="5758543" y="881742"/>
            <a:ext cx="1235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West</a:t>
            </a:r>
            <a:r>
              <a:rPr lang="en-US" dirty="0"/>
              <a:t> (A7)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06F3A74-07F3-4914-BFAA-C9973F3836C2}"/>
              </a:ext>
            </a:extLst>
          </p:cNvPr>
          <p:cNvSpPr txBox="1"/>
          <p:nvPr/>
        </p:nvSpPr>
        <p:spPr>
          <a:xfrm>
            <a:off x="5747659" y="1197426"/>
            <a:ext cx="1333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West</a:t>
            </a:r>
            <a:r>
              <a:rPr lang="en-US" dirty="0"/>
              <a:t> (A4)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612C20B-D9DB-4368-8443-E15A48619E11}"/>
              </a:ext>
            </a:extLst>
          </p:cNvPr>
          <p:cNvSpPr txBox="1"/>
          <p:nvPr/>
        </p:nvSpPr>
        <p:spPr>
          <a:xfrm>
            <a:off x="5731330" y="1474617"/>
            <a:ext cx="11919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North</a:t>
            </a:r>
            <a:r>
              <a:rPr lang="en-US" dirty="0"/>
              <a:t> (D4)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C573FDA-4EBE-430E-AFB0-67CC17A90DE8}"/>
              </a:ext>
            </a:extLst>
          </p:cNvPr>
          <p:cNvSpPr txBox="1"/>
          <p:nvPr/>
        </p:nvSpPr>
        <p:spPr>
          <a:xfrm>
            <a:off x="5742217" y="1843949"/>
            <a:ext cx="1181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West</a:t>
            </a:r>
            <a:r>
              <a:rPr lang="en-US" dirty="0"/>
              <a:t> (A6)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7D92E61-4C24-463C-86DD-337DD7B0AFBF}"/>
              </a:ext>
            </a:extLst>
          </p:cNvPr>
          <p:cNvSpPr txBox="1"/>
          <p:nvPr/>
        </p:nvSpPr>
        <p:spPr>
          <a:xfrm>
            <a:off x="5753100" y="2121140"/>
            <a:ext cx="1328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North</a:t>
            </a:r>
            <a:r>
              <a:rPr lang="en-US" dirty="0"/>
              <a:t> (G9)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F0AFBEC-2E91-4CD5-89DE-6B533E0CEEB5}"/>
              </a:ext>
            </a:extLst>
          </p:cNvPr>
          <p:cNvSpPr txBox="1"/>
          <p:nvPr/>
        </p:nvSpPr>
        <p:spPr>
          <a:xfrm>
            <a:off x="5753100" y="2477230"/>
            <a:ext cx="1431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North</a:t>
            </a:r>
            <a:r>
              <a:rPr lang="en-US" dirty="0"/>
              <a:t> (G1)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3CE185D-CF9D-4235-A975-E2451A3176AC}"/>
              </a:ext>
            </a:extLst>
          </p:cNvPr>
          <p:cNvSpPr txBox="1"/>
          <p:nvPr/>
        </p:nvSpPr>
        <p:spPr>
          <a:xfrm>
            <a:off x="5736773" y="2767663"/>
            <a:ext cx="1181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North</a:t>
            </a:r>
            <a:r>
              <a:rPr lang="en-US" dirty="0"/>
              <a:t> (G2)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002F53B-F374-432B-AC97-683C4A62C544}"/>
              </a:ext>
            </a:extLst>
          </p:cNvPr>
          <p:cNvSpPr txBox="1"/>
          <p:nvPr/>
        </p:nvSpPr>
        <p:spPr>
          <a:xfrm>
            <a:off x="5753100" y="3387535"/>
            <a:ext cx="1164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East</a:t>
            </a:r>
            <a:r>
              <a:rPr lang="en-US" dirty="0"/>
              <a:t> (E3)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732A52B-4D87-4533-BD04-0322E3BE8531}"/>
              </a:ext>
            </a:extLst>
          </p:cNvPr>
          <p:cNvSpPr txBox="1"/>
          <p:nvPr/>
        </p:nvSpPr>
        <p:spPr>
          <a:xfrm>
            <a:off x="5731330" y="3719657"/>
            <a:ext cx="1246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North</a:t>
            </a:r>
            <a:r>
              <a:rPr lang="en-US" dirty="0"/>
              <a:t> (G3)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5A860AD-A189-42FC-8E49-CA80B6A33302}"/>
              </a:ext>
            </a:extLst>
          </p:cNvPr>
          <p:cNvSpPr txBox="1"/>
          <p:nvPr/>
        </p:nvSpPr>
        <p:spPr>
          <a:xfrm>
            <a:off x="5731331" y="4006059"/>
            <a:ext cx="1186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South</a:t>
            </a:r>
            <a:r>
              <a:rPr lang="en-US" dirty="0"/>
              <a:t> (F2)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B77E14E-8F38-4017-AE8E-69810A5FCCCB}"/>
              </a:ext>
            </a:extLst>
          </p:cNvPr>
          <p:cNvSpPr txBox="1"/>
          <p:nvPr/>
        </p:nvSpPr>
        <p:spPr>
          <a:xfrm>
            <a:off x="5753101" y="4330147"/>
            <a:ext cx="1328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North</a:t>
            </a:r>
            <a:r>
              <a:rPr lang="en-US" dirty="0"/>
              <a:t> (G4)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53974D6-A6E7-4DA3-BC90-CCD61D9556A5}"/>
              </a:ext>
            </a:extLst>
          </p:cNvPr>
          <p:cNvSpPr txBox="1"/>
          <p:nvPr/>
        </p:nvSpPr>
        <p:spPr>
          <a:xfrm>
            <a:off x="5731331" y="4643371"/>
            <a:ext cx="1186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West</a:t>
            </a:r>
            <a:r>
              <a:rPr lang="en-US" dirty="0"/>
              <a:t> (A8)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B1FD1AA-7998-4A1A-95D8-10802613405F}"/>
              </a:ext>
            </a:extLst>
          </p:cNvPr>
          <p:cNvSpPr txBox="1"/>
          <p:nvPr/>
        </p:nvSpPr>
        <p:spPr>
          <a:xfrm>
            <a:off x="5731331" y="4967459"/>
            <a:ext cx="1186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East</a:t>
            </a:r>
            <a:r>
              <a:rPr lang="en-US" dirty="0"/>
              <a:t> (E2)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0CF4EC4-F708-49F4-8006-0684747E77F3}"/>
              </a:ext>
            </a:extLst>
          </p:cNvPr>
          <p:cNvSpPr txBox="1"/>
          <p:nvPr/>
        </p:nvSpPr>
        <p:spPr>
          <a:xfrm>
            <a:off x="5731331" y="5263243"/>
            <a:ext cx="12464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North</a:t>
            </a:r>
            <a:r>
              <a:rPr lang="en-US" dirty="0"/>
              <a:t> (D2)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30009B3-4F23-492C-99D9-E12EC4111BE1}"/>
              </a:ext>
            </a:extLst>
          </p:cNvPr>
          <p:cNvSpPr txBox="1"/>
          <p:nvPr/>
        </p:nvSpPr>
        <p:spPr>
          <a:xfrm>
            <a:off x="5753101" y="5573063"/>
            <a:ext cx="1224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South</a:t>
            </a:r>
            <a:r>
              <a:rPr lang="en-US" dirty="0"/>
              <a:t> (F1)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73A4C11-B464-4C35-AAD5-DA605E75A7FC}"/>
              </a:ext>
            </a:extLst>
          </p:cNvPr>
          <p:cNvSpPr txBox="1"/>
          <p:nvPr/>
        </p:nvSpPr>
        <p:spPr>
          <a:xfrm>
            <a:off x="5731331" y="5893769"/>
            <a:ext cx="12464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South</a:t>
            </a:r>
            <a:r>
              <a:rPr lang="en-US" dirty="0"/>
              <a:t> (H3)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8740D16-AD48-4658-A9E3-8F3E0597DA9E}"/>
              </a:ext>
            </a:extLst>
          </p:cNvPr>
          <p:cNvSpPr txBox="1"/>
          <p:nvPr/>
        </p:nvSpPr>
        <p:spPr>
          <a:xfrm>
            <a:off x="5742216" y="6257640"/>
            <a:ext cx="1328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West</a:t>
            </a:r>
            <a:r>
              <a:rPr lang="en-US" dirty="0"/>
              <a:t> (A9)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4281E9B-124E-464C-B42B-FECA1C135BE4}"/>
              </a:ext>
            </a:extLst>
          </p:cNvPr>
          <p:cNvSpPr txBox="1"/>
          <p:nvPr/>
        </p:nvSpPr>
        <p:spPr>
          <a:xfrm>
            <a:off x="5742216" y="3083347"/>
            <a:ext cx="1126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West</a:t>
            </a:r>
            <a:r>
              <a:rPr lang="en-US" dirty="0"/>
              <a:t> (A3)</a:t>
            </a:r>
          </a:p>
        </p:txBody>
      </p:sp>
    </p:spTree>
    <p:extLst>
      <p:ext uri="{BB962C8B-B14F-4D97-AF65-F5344CB8AC3E}">
        <p14:creationId xmlns:p14="http://schemas.microsoft.com/office/powerpoint/2010/main" val="687031916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id="{5A699419-523E-4587-AFB7-C6FF5DCB3C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44759" cy="6821714"/>
          </a:xfrm>
          <a:prstGeom prst="rect">
            <a:avLst/>
          </a:prstGeom>
        </p:spPr>
      </p:pic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5B3CB2A3-5370-49E8-A2DF-39185099016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26" t="-655" r="83775" b="7920"/>
          <a:stretch/>
        </p:blipFill>
        <p:spPr>
          <a:xfrm rot="5400000">
            <a:off x="9114455" y="-2429299"/>
            <a:ext cx="369333" cy="5785757"/>
          </a:xfrm>
          <a:prstGeom prst="rect">
            <a:avLst/>
          </a:prstGeom>
        </p:spPr>
      </p:pic>
      <p:pic>
        <p:nvPicPr>
          <p:cNvPr id="7" name="Picture 6" descr="Background pattern&#10;&#10;Description automatically generated">
            <a:extLst>
              <a:ext uri="{FF2B5EF4-FFF2-40B4-BE49-F238E27FC236}">
                <a16:creationId xmlns:a16="http://schemas.microsoft.com/office/drawing/2014/main" id="{B59FB926-1116-442B-BF2E-666307404B8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53" t="1786" r="92932" b="7973"/>
          <a:stretch/>
        </p:blipFill>
        <p:spPr>
          <a:xfrm rot="5400000" flipH="1">
            <a:off x="9077392" y="-2023225"/>
            <a:ext cx="279235" cy="5621533"/>
          </a:xfrm>
          <a:prstGeom prst="rect">
            <a:avLst/>
          </a:prstGeom>
        </p:spPr>
      </p:pic>
      <p:pic>
        <p:nvPicPr>
          <p:cNvPr id="9" name="Picture 8" descr="Background pattern&#10;&#10;Description automatically generated">
            <a:extLst>
              <a:ext uri="{FF2B5EF4-FFF2-40B4-BE49-F238E27FC236}">
                <a16:creationId xmlns:a16="http://schemas.microsoft.com/office/drawing/2014/main" id="{34C64C6A-853C-4CC7-8981-EDD3F24A952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78" r="67823" b="7265"/>
          <a:stretch/>
        </p:blipFill>
        <p:spPr>
          <a:xfrm rot="5400000">
            <a:off x="9073330" y="-1781375"/>
            <a:ext cx="369333" cy="5785757"/>
          </a:xfrm>
          <a:prstGeom prst="rect">
            <a:avLst/>
          </a:prstGeom>
        </p:spPr>
      </p:pic>
      <p:pic>
        <p:nvPicPr>
          <p:cNvPr id="11" name="Picture 10" descr="Background pattern&#10;&#10;Description automatically generated">
            <a:extLst>
              <a:ext uri="{FF2B5EF4-FFF2-40B4-BE49-F238E27FC236}">
                <a16:creationId xmlns:a16="http://schemas.microsoft.com/office/drawing/2014/main" id="{BF4A901E-1859-476E-A5ED-9B9AE719DE5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37" t="-305" r="89064" b="7570"/>
          <a:stretch/>
        </p:blipFill>
        <p:spPr>
          <a:xfrm rot="5400000">
            <a:off x="9098791" y="-1504612"/>
            <a:ext cx="369333" cy="5785757"/>
          </a:xfrm>
          <a:prstGeom prst="rect">
            <a:avLst/>
          </a:prstGeom>
        </p:spPr>
      </p:pic>
      <p:pic>
        <p:nvPicPr>
          <p:cNvPr id="13" name="Picture 12" descr="Background pattern&#10;&#10;Description automatically generated">
            <a:extLst>
              <a:ext uri="{FF2B5EF4-FFF2-40B4-BE49-F238E27FC236}">
                <a16:creationId xmlns:a16="http://schemas.microsoft.com/office/drawing/2014/main" id="{2FC57CD5-95A5-4658-966C-44FBD8878E7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719" r="57382" b="7265"/>
          <a:stretch/>
        </p:blipFill>
        <p:spPr>
          <a:xfrm rot="5400000">
            <a:off x="9073330" y="-1223871"/>
            <a:ext cx="369333" cy="5785757"/>
          </a:xfrm>
          <a:prstGeom prst="rect">
            <a:avLst/>
          </a:prstGeom>
        </p:spPr>
      </p:pic>
      <p:pic>
        <p:nvPicPr>
          <p:cNvPr id="15" name="Picture 14" descr="Background pattern&#10;&#10;Description automatically generated">
            <a:extLst>
              <a:ext uri="{FF2B5EF4-FFF2-40B4-BE49-F238E27FC236}">
                <a16:creationId xmlns:a16="http://schemas.microsoft.com/office/drawing/2014/main" id="{99A50560-6DE3-4B80-9D41-53A1D4A8873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10" t="-599" r="85591" b="7864"/>
          <a:stretch/>
        </p:blipFill>
        <p:spPr>
          <a:xfrm rot="5400000">
            <a:off x="9114453" y="-900984"/>
            <a:ext cx="369333" cy="5785757"/>
          </a:xfrm>
          <a:prstGeom prst="rect">
            <a:avLst/>
          </a:prstGeom>
        </p:spPr>
      </p:pic>
      <p:pic>
        <p:nvPicPr>
          <p:cNvPr id="17" name="Picture 16" descr="Background pattern&#10;&#10;Description automatically generated">
            <a:extLst>
              <a:ext uri="{FF2B5EF4-FFF2-40B4-BE49-F238E27FC236}">
                <a16:creationId xmlns:a16="http://schemas.microsoft.com/office/drawing/2014/main" id="{8BE50434-DA8D-444D-A9AB-6340FBADB47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620" t="-698" r="25481" b="7963"/>
          <a:stretch/>
        </p:blipFill>
        <p:spPr>
          <a:xfrm rot="5400000">
            <a:off x="9114452" y="-578097"/>
            <a:ext cx="369333" cy="5785757"/>
          </a:xfrm>
          <a:prstGeom prst="rect">
            <a:avLst/>
          </a:prstGeom>
        </p:spPr>
      </p:pic>
      <p:pic>
        <p:nvPicPr>
          <p:cNvPr id="19" name="Picture 18" descr="Background pattern&#10;&#10;Description automatically generated">
            <a:extLst>
              <a:ext uri="{FF2B5EF4-FFF2-40B4-BE49-F238E27FC236}">
                <a16:creationId xmlns:a16="http://schemas.microsoft.com/office/drawing/2014/main" id="{155B0B9C-5844-4978-946F-DA973EE3B80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59" t="-610" r="39642" b="7875"/>
          <a:stretch/>
        </p:blipFill>
        <p:spPr>
          <a:xfrm rot="5400000">
            <a:off x="9098791" y="-268167"/>
            <a:ext cx="369333" cy="5785757"/>
          </a:xfrm>
          <a:prstGeom prst="rect">
            <a:avLst/>
          </a:prstGeom>
        </p:spPr>
      </p:pic>
      <p:pic>
        <p:nvPicPr>
          <p:cNvPr id="21" name="Picture 20" descr="Background pattern&#10;&#10;Description automatically generated">
            <a:extLst>
              <a:ext uri="{FF2B5EF4-FFF2-40B4-BE49-F238E27FC236}">
                <a16:creationId xmlns:a16="http://schemas.microsoft.com/office/drawing/2014/main" id="{8FB9F2D0-C0C3-42EC-A77C-49301C537F5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385" t="-131" r="37716" b="7396"/>
          <a:stretch/>
        </p:blipFill>
        <p:spPr>
          <a:xfrm rot="5400000">
            <a:off x="9073327" y="73173"/>
            <a:ext cx="369333" cy="5785757"/>
          </a:xfrm>
          <a:prstGeom prst="rect">
            <a:avLst/>
          </a:prstGeom>
        </p:spPr>
      </p:pic>
      <p:pic>
        <p:nvPicPr>
          <p:cNvPr id="23" name="Picture 22" descr="Background pattern&#10;&#10;Description automatically generated">
            <a:extLst>
              <a:ext uri="{FF2B5EF4-FFF2-40B4-BE49-F238E27FC236}">
                <a16:creationId xmlns:a16="http://schemas.microsoft.com/office/drawing/2014/main" id="{D07B14E8-AEC9-4ACF-BA21-36DC6E6B30B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30" t="-567" r="90771" b="7831"/>
          <a:stretch/>
        </p:blipFill>
        <p:spPr>
          <a:xfrm rot="5400000">
            <a:off x="9098789" y="380738"/>
            <a:ext cx="369333" cy="5785757"/>
          </a:xfrm>
          <a:prstGeom prst="rect">
            <a:avLst/>
          </a:prstGeom>
        </p:spPr>
      </p:pic>
      <p:pic>
        <p:nvPicPr>
          <p:cNvPr id="25" name="Picture 24" descr="Background pattern&#10;&#10;Description automatically generated">
            <a:extLst>
              <a:ext uri="{FF2B5EF4-FFF2-40B4-BE49-F238E27FC236}">
                <a16:creationId xmlns:a16="http://schemas.microsoft.com/office/drawing/2014/main" id="{9704AEC3-CE20-46E6-9F1D-682BA4F60BD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134" t="-916" r="35967" b="8180"/>
          <a:stretch/>
        </p:blipFill>
        <p:spPr>
          <a:xfrm rot="5400000">
            <a:off x="9114455" y="680400"/>
            <a:ext cx="369333" cy="5785757"/>
          </a:xfrm>
          <a:prstGeom prst="rect">
            <a:avLst/>
          </a:prstGeom>
        </p:spPr>
      </p:pic>
      <p:pic>
        <p:nvPicPr>
          <p:cNvPr id="27" name="Picture 26" descr="Background pattern&#10;&#10;Description automatically generated">
            <a:extLst>
              <a:ext uri="{FF2B5EF4-FFF2-40B4-BE49-F238E27FC236}">
                <a16:creationId xmlns:a16="http://schemas.microsoft.com/office/drawing/2014/main" id="{B0207455-8EB8-4F64-82C8-104AD984D89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105" t="-698" r="49996" b="7962"/>
          <a:stretch/>
        </p:blipFill>
        <p:spPr>
          <a:xfrm rot="5400000">
            <a:off x="9098789" y="1028003"/>
            <a:ext cx="369333" cy="5785757"/>
          </a:xfrm>
          <a:prstGeom prst="rect">
            <a:avLst/>
          </a:prstGeom>
        </p:spPr>
      </p:pic>
      <p:pic>
        <p:nvPicPr>
          <p:cNvPr id="29" name="Picture 28" descr="Background pattern&#10;&#10;Description automatically generated">
            <a:extLst>
              <a:ext uri="{FF2B5EF4-FFF2-40B4-BE49-F238E27FC236}">
                <a16:creationId xmlns:a16="http://schemas.microsoft.com/office/drawing/2014/main" id="{8D12F848-EB04-480E-8780-061F9C9A86A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752" t="-742" r="34349" b="8006"/>
          <a:stretch/>
        </p:blipFill>
        <p:spPr>
          <a:xfrm rot="5400000">
            <a:off x="9098789" y="1273908"/>
            <a:ext cx="369333" cy="5785757"/>
          </a:xfrm>
          <a:prstGeom prst="rect">
            <a:avLst/>
          </a:prstGeom>
        </p:spPr>
      </p:pic>
      <p:pic>
        <p:nvPicPr>
          <p:cNvPr id="31" name="Picture 30" descr="Background pattern&#10;&#10;Description automatically generated">
            <a:extLst>
              <a:ext uri="{FF2B5EF4-FFF2-40B4-BE49-F238E27FC236}">
                <a16:creationId xmlns:a16="http://schemas.microsoft.com/office/drawing/2014/main" id="{884222FE-7BF6-498A-BD9F-67BC647834F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761" t="-698" r="41340" b="7962"/>
          <a:stretch/>
        </p:blipFill>
        <p:spPr>
          <a:xfrm rot="5400000">
            <a:off x="9098789" y="1614374"/>
            <a:ext cx="369333" cy="5785757"/>
          </a:xfrm>
          <a:prstGeom prst="rect">
            <a:avLst/>
          </a:prstGeom>
        </p:spPr>
      </p:pic>
      <p:pic>
        <p:nvPicPr>
          <p:cNvPr id="33" name="Picture 32" descr="Background pattern&#10;&#10;Description automatically generated">
            <a:extLst>
              <a:ext uri="{FF2B5EF4-FFF2-40B4-BE49-F238E27FC236}">
                <a16:creationId xmlns:a16="http://schemas.microsoft.com/office/drawing/2014/main" id="{C3737591-CEFD-40DF-B7B4-1CF54F3411B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68" t="-153" r="80133" b="7418"/>
          <a:stretch/>
        </p:blipFill>
        <p:spPr>
          <a:xfrm rot="5400000">
            <a:off x="9073328" y="1937101"/>
            <a:ext cx="369333" cy="5785757"/>
          </a:xfrm>
          <a:prstGeom prst="rect">
            <a:avLst/>
          </a:prstGeom>
        </p:spPr>
      </p:pic>
      <p:pic>
        <p:nvPicPr>
          <p:cNvPr id="35" name="Picture 34" descr="Background pattern&#10;&#10;Description automatically generated">
            <a:extLst>
              <a:ext uri="{FF2B5EF4-FFF2-40B4-BE49-F238E27FC236}">
                <a16:creationId xmlns:a16="http://schemas.microsoft.com/office/drawing/2014/main" id="{CC94067B-7822-4352-9C55-E8C1C1B687F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7" t="-872" r="82044" b="8136"/>
          <a:stretch/>
        </p:blipFill>
        <p:spPr>
          <a:xfrm rot="5400000">
            <a:off x="9114451" y="2230961"/>
            <a:ext cx="369333" cy="5785757"/>
          </a:xfrm>
          <a:prstGeom prst="rect">
            <a:avLst/>
          </a:prstGeom>
        </p:spPr>
      </p:pic>
      <p:pic>
        <p:nvPicPr>
          <p:cNvPr id="37" name="Picture 36" descr="Background pattern&#10;&#10;Description automatically generated">
            <a:extLst>
              <a:ext uri="{FF2B5EF4-FFF2-40B4-BE49-F238E27FC236}">
                <a16:creationId xmlns:a16="http://schemas.microsoft.com/office/drawing/2014/main" id="{93553653-5477-4E6D-B612-621EB5DB59F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150" t="-393" r="51951" b="7657"/>
          <a:stretch/>
        </p:blipFill>
        <p:spPr>
          <a:xfrm rot="5400000">
            <a:off x="9073326" y="2553688"/>
            <a:ext cx="369333" cy="5785757"/>
          </a:xfrm>
          <a:prstGeom prst="rect">
            <a:avLst/>
          </a:prstGeom>
        </p:spPr>
      </p:pic>
      <p:pic>
        <p:nvPicPr>
          <p:cNvPr id="39" name="Picture 38" descr="Background pattern&#10;&#10;Description automatically generated">
            <a:extLst>
              <a:ext uri="{FF2B5EF4-FFF2-40B4-BE49-F238E27FC236}">
                <a16:creationId xmlns:a16="http://schemas.microsoft.com/office/drawing/2014/main" id="{14F81405-0C92-484D-99CC-729F245A5F4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07" t="-218" r="60794" b="7482"/>
          <a:stretch/>
        </p:blipFill>
        <p:spPr>
          <a:xfrm rot="5400000">
            <a:off x="9073325" y="2861253"/>
            <a:ext cx="369333" cy="5785757"/>
          </a:xfrm>
          <a:prstGeom prst="rect">
            <a:avLst/>
          </a:prstGeom>
        </p:spPr>
      </p:pic>
      <p:pic>
        <p:nvPicPr>
          <p:cNvPr id="41" name="Picture 40" descr="Background pattern&#10;&#10;Description automatically generated">
            <a:extLst>
              <a:ext uri="{FF2B5EF4-FFF2-40B4-BE49-F238E27FC236}">
                <a16:creationId xmlns:a16="http://schemas.microsoft.com/office/drawing/2014/main" id="{540A7BAB-0DB7-4CC7-856C-532FBC101AD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954" t="-654" r="43147" b="7918"/>
          <a:stretch/>
        </p:blipFill>
        <p:spPr>
          <a:xfrm rot="5400000">
            <a:off x="9098788" y="3164935"/>
            <a:ext cx="369333" cy="5785757"/>
          </a:xfrm>
          <a:prstGeom prst="rect">
            <a:avLst/>
          </a:prstGeom>
        </p:spPr>
      </p:pic>
      <p:pic>
        <p:nvPicPr>
          <p:cNvPr id="43" name="Picture 42" descr="Background pattern&#10;&#10;Description automatically generated">
            <a:extLst>
              <a:ext uri="{FF2B5EF4-FFF2-40B4-BE49-F238E27FC236}">
                <a16:creationId xmlns:a16="http://schemas.microsoft.com/office/drawing/2014/main" id="{91304402-0C30-4C1B-80F3-53B9E3306AA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070" t="-829" r="20031" b="8093"/>
          <a:stretch/>
        </p:blipFill>
        <p:spPr>
          <a:xfrm rot="5400000">
            <a:off x="9124251" y="3468617"/>
            <a:ext cx="369333" cy="578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389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9E0182FF-32B8-4549-A6AA-7AC2F6C98BC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05185028"/>
              </p:ext>
            </p:extLst>
          </p:nvPr>
        </p:nvGraphicFramePr>
        <p:xfrm>
          <a:off x="328990" y="38706"/>
          <a:ext cx="11688839" cy="681929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810460982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box and whisker chart&#10;&#10;Description automatically generated">
            <a:extLst>
              <a:ext uri="{FF2B5EF4-FFF2-40B4-BE49-F238E27FC236}">
                <a16:creationId xmlns:a16="http://schemas.microsoft.com/office/drawing/2014/main" id="{9B414860-7CF5-4173-BC5E-2308FCC392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0887"/>
            <a:ext cx="6253844" cy="682711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B365656-EA2E-40AE-AE71-F53B702CCEEE}"/>
              </a:ext>
            </a:extLst>
          </p:cNvPr>
          <p:cNvSpPr txBox="1"/>
          <p:nvPr/>
        </p:nvSpPr>
        <p:spPr>
          <a:xfrm>
            <a:off x="5753101" y="240075"/>
            <a:ext cx="2803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B00E16-8702-4274-8BC8-722BE834B058}"/>
              </a:ext>
            </a:extLst>
          </p:cNvPr>
          <p:cNvSpPr txBox="1"/>
          <p:nvPr/>
        </p:nvSpPr>
        <p:spPr>
          <a:xfrm>
            <a:off x="5736772" y="560614"/>
            <a:ext cx="1883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8128A69-865A-4FE8-8614-DF6C669DAA6E}"/>
              </a:ext>
            </a:extLst>
          </p:cNvPr>
          <p:cNvSpPr txBox="1"/>
          <p:nvPr/>
        </p:nvSpPr>
        <p:spPr>
          <a:xfrm>
            <a:off x="5758543" y="881742"/>
            <a:ext cx="1464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A7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06F3A74-07F3-4914-BFAA-C9973F3836C2}"/>
              </a:ext>
            </a:extLst>
          </p:cNvPr>
          <p:cNvSpPr txBox="1"/>
          <p:nvPr/>
        </p:nvSpPr>
        <p:spPr>
          <a:xfrm>
            <a:off x="5747659" y="1197426"/>
            <a:ext cx="21063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612C20B-D9DB-4368-8443-E15A48619E11}"/>
              </a:ext>
            </a:extLst>
          </p:cNvPr>
          <p:cNvSpPr txBox="1"/>
          <p:nvPr/>
        </p:nvSpPr>
        <p:spPr>
          <a:xfrm>
            <a:off x="5747659" y="1523710"/>
            <a:ext cx="1970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D4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C573FDA-4EBE-430E-AFB0-67CC17A90DE8}"/>
              </a:ext>
            </a:extLst>
          </p:cNvPr>
          <p:cNvSpPr txBox="1"/>
          <p:nvPr/>
        </p:nvSpPr>
        <p:spPr>
          <a:xfrm>
            <a:off x="5742216" y="1843949"/>
            <a:ext cx="21444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A6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7D92E61-4C24-463C-86DD-337DD7B0AFBF}"/>
              </a:ext>
            </a:extLst>
          </p:cNvPr>
          <p:cNvSpPr txBox="1"/>
          <p:nvPr/>
        </p:nvSpPr>
        <p:spPr>
          <a:xfrm>
            <a:off x="5753101" y="2121140"/>
            <a:ext cx="18070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G9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F0AFBEC-2E91-4CD5-89DE-6B533E0CEEB5}"/>
              </a:ext>
            </a:extLst>
          </p:cNvPr>
          <p:cNvSpPr txBox="1"/>
          <p:nvPr/>
        </p:nvSpPr>
        <p:spPr>
          <a:xfrm>
            <a:off x="5753101" y="2449622"/>
            <a:ext cx="2389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3CE185D-CF9D-4235-A975-E2451A3176AC}"/>
              </a:ext>
            </a:extLst>
          </p:cNvPr>
          <p:cNvSpPr txBox="1"/>
          <p:nvPr/>
        </p:nvSpPr>
        <p:spPr>
          <a:xfrm>
            <a:off x="5736773" y="2767663"/>
            <a:ext cx="1964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002F53B-F374-432B-AC97-683C4A62C544}"/>
              </a:ext>
            </a:extLst>
          </p:cNvPr>
          <p:cNvSpPr txBox="1"/>
          <p:nvPr/>
        </p:nvSpPr>
        <p:spPr>
          <a:xfrm>
            <a:off x="5753100" y="3387535"/>
            <a:ext cx="2237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732A52B-4D87-4533-BD04-0322E3BE8531}"/>
              </a:ext>
            </a:extLst>
          </p:cNvPr>
          <p:cNvSpPr txBox="1"/>
          <p:nvPr/>
        </p:nvSpPr>
        <p:spPr>
          <a:xfrm>
            <a:off x="5739495" y="3704805"/>
            <a:ext cx="1257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G3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5A860AD-A189-42FC-8E49-CA80B6A33302}"/>
              </a:ext>
            </a:extLst>
          </p:cNvPr>
          <p:cNvSpPr txBox="1"/>
          <p:nvPr/>
        </p:nvSpPr>
        <p:spPr>
          <a:xfrm>
            <a:off x="5731330" y="4006059"/>
            <a:ext cx="2269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B77E14E-8F38-4017-AE8E-69810A5FCCCB}"/>
              </a:ext>
            </a:extLst>
          </p:cNvPr>
          <p:cNvSpPr txBox="1"/>
          <p:nvPr/>
        </p:nvSpPr>
        <p:spPr>
          <a:xfrm>
            <a:off x="5753101" y="4330147"/>
            <a:ext cx="2051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G4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53974D6-A6E7-4DA3-BC90-CCD61D9556A5}"/>
              </a:ext>
            </a:extLst>
          </p:cNvPr>
          <p:cNvSpPr txBox="1"/>
          <p:nvPr/>
        </p:nvSpPr>
        <p:spPr>
          <a:xfrm>
            <a:off x="5731331" y="4643371"/>
            <a:ext cx="1540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A8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B1FD1AA-7998-4A1A-95D8-10802613405F}"/>
              </a:ext>
            </a:extLst>
          </p:cNvPr>
          <p:cNvSpPr txBox="1"/>
          <p:nvPr/>
        </p:nvSpPr>
        <p:spPr>
          <a:xfrm>
            <a:off x="5731330" y="4967459"/>
            <a:ext cx="17907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E2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0CF4EC4-F708-49F4-8006-0684747E77F3}"/>
              </a:ext>
            </a:extLst>
          </p:cNvPr>
          <p:cNvSpPr txBox="1"/>
          <p:nvPr/>
        </p:nvSpPr>
        <p:spPr>
          <a:xfrm>
            <a:off x="5731330" y="5263243"/>
            <a:ext cx="1888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D2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30009B3-4F23-492C-99D9-E12EC4111BE1}"/>
              </a:ext>
            </a:extLst>
          </p:cNvPr>
          <p:cNvSpPr txBox="1"/>
          <p:nvPr/>
        </p:nvSpPr>
        <p:spPr>
          <a:xfrm>
            <a:off x="5753100" y="5573063"/>
            <a:ext cx="2220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F1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73A4C11-B464-4C35-AAD5-DA605E75A7FC}"/>
              </a:ext>
            </a:extLst>
          </p:cNvPr>
          <p:cNvSpPr txBox="1"/>
          <p:nvPr/>
        </p:nvSpPr>
        <p:spPr>
          <a:xfrm>
            <a:off x="5731331" y="5893769"/>
            <a:ext cx="20737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H3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8740D16-AD48-4658-A9E3-8F3E0597DA9E}"/>
              </a:ext>
            </a:extLst>
          </p:cNvPr>
          <p:cNvSpPr txBox="1"/>
          <p:nvPr/>
        </p:nvSpPr>
        <p:spPr>
          <a:xfrm>
            <a:off x="5742216" y="6257640"/>
            <a:ext cx="1714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A9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4281E9B-124E-464C-B42B-FECA1C135BE4}"/>
              </a:ext>
            </a:extLst>
          </p:cNvPr>
          <p:cNvSpPr txBox="1"/>
          <p:nvPr/>
        </p:nvSpPr>
        <p:spPr>
          <a:xfrm>
            <a:off x="5742217" y="3083347"/>
            <a:ext cx="1360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A3</a:t>
            </a:r>
          </a:p>
        </p:txBody>
      </p:sp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2588EE3F-6BC2-4AD3-BB6A-06B078CD47A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53" t="1786" r="92932" b="7973"/>
          <a:stretch/>
        </p:blipFill>
        <p:spPr>
          <a:xfrm rot="5400000" flipH="1">
            <a:off x="8827018" y="-2381104"/>
            <a:ext cx="279235" cy="5621533"/>
          </a:xfrm>
          <a:prstGeom prst="rect">
            <a:avLst/>
          </a:prstGeom>
        </p:spPr>
      </p:pic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6DEB6BF0-54B9-41DD-B62F-50F7CFF5CE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78" r="67823" b="7265"/>
          <a:stretch/>
        </p:blipFill>
        <p:spPr>
          <a:xfrm rot="5400000">
            <a:off x="8831425" y="-2130658"/>
            <a:ext cx="369333" cy="5785757"/>
          </a:xfrm>
          <a:prstGeom prst="rect">
            <a:avLst/>
          </a:prstGeom>
        </p:spPr>
      </p:pic>
      <p:pic>
        <p:nvPicPr>
          <p:cNvPr id="7" name="Picture 6" descr="Background pattern&#10;&#10;Description automatically generated">
            <a:extLst>
              <a:ext uri="{FF2B5EF4-FFF2-40B4-BE49-F238E27FC236}">
                <a16:creationId xmlns:a16="http://schemas.microsoft.com/office/drawing/2014/main" id="{2A9DDF78-0788-4F58-8732-4D8A92EF795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26" t="-655" r="83775" b="7920"/>
          <a:stretch/>
        </p:blipFill>
        <p:spPr>
          <a:xfrm rot="5400000">
            <a:off x="8866803" y="-1810023"/>
            <a:ext cx="369333" cy="5785757"/>
          </a:xfrm>
          <a:prstGeom prst="rect">
            <a:avLst/>
          </a:prstGeom>
        </p:spPr>
      </p:pic>
      <p:pic>
        <p:nvPicPr>
          <p:cNvPr id="9" name="Picture 8" descr="Background pattern&#10;&#10;Description automatically generated">
            <a:extLst>
              <a:ext uri="{FF2B5EF4-FFF2-40B4-BE49-F238E27FC236}">
                <a16:creationId xmlns:a16="http://schemas.microsoft.com/office/drawing/2014/main" id="{A6B3DD4D-D5F5-4720-9913-DD80B2985A9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37" t="-305" r="89064" b="7570"/>
          <a:stretch/>
        </p:blipFill>
        <p:spPr>
          <a:xfrm rot="5400000">
            <a:off x="8850475" y="-1479760"/>
            <a:ext cx="369333" cy="5785757"/>
          </a:xfrm>
          <a:prstGeom prst="rect">
            <a:avLst/>
          </a:prstGeom>
        </p:spPr>
      </p:pic>
      <p:pic>
        <p:nvPicPr>
          <p:cNvPr id="11" name="Picture 10" descr="Background pattern&#10;&#10;Description automatically generated">
            <a:extLst>
              <a:ext uri="{FF2B5EF4-FFF2-40B4-BE49-F238E27FC236}">
                <a16:creationId xmlns:a16="http://schemas.microsoft.com/office/drawing/2014/main" id="{F29DFC49-9A02-4C52-AE79-A8FDE7B339C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719" r="57382" b="7265"/>
          <a:stretch/>
        </p:blipFill>
        <p:spPr>
          <a:xfrm rot="5400000">
            <a:off x="8831424" y="-1218438"/>
            <a:ext cx="369333" cy="5785757"/>
          </a:xfrm>
          <a:prstGeom prst="rect">
            <a:avLst/>
          </a:prstGeom>
        </p:spPr>
      </p:pic>
      <p:pic>
        <p:nvPicPr>
          <p:cNvPr id="13" name="Picture 12" descr="Background pattern&#10;&#10;Description automatically generated">
            <a:extLst>
              <a:ext uri="{FF2B5EF4-FFF2-40B4-BE49-F238E27FC236}">
                <a16:creationId xmlns:a16="http://schemas.microsoft.com/office/drawing/2014/main" id="{1BF3CAFC-F37B-42C0-9D4C-766EF47295E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10" t="-599" r="85591" b="7864"/>
          <a:stretch/>
        </p:blipFill>
        <p:spPr>
          <a:xfrm rot="5400000">
            <a:off x="8864081" y="-891308"/>
            <a:ext cx="369333" cy="5785757"/>
          </a:xfrm>
          <a:prstGeom prst="rect">
            <a:avLst/>
          </a:prstGeom>
        </p:spPr>
      </p:pic>
      <p:pic>
        <p:nvPicPr>
          <p:cNvPr id="15" name="Picture 14" descr="Background pattern&#10;&#10;Description automatically generated">
            <a:extLst>
              <a:ext uri="{FF2B5EF4-FFF2-40B4-BE49-F238E27FC236}">
                <a16:creationId xmlns:a16="http://schemas.microsoft.com/office/drawing/2014/main" id="{2BABD827-BAA4-4C3A-9445-35859B79541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620" t="-698" r="25481" b="7963"/>
          <a:stretch/>
        </p:blipFill>
        <p:spPr>
          <a:xfrm rot="5400000">
            <a:off x="8864080" y="-612465"/>
            <a:ext cx="369333" cy="5785757"/>
          </a:xfrm>
          <a:prstGeom prst="rect">
            <a:avLst/>
          </a:prstGeom>
        </p:spPr>
      </p:pic>
      <p:pic>
        <p:nvPicPr>
          <p:cNvPr id="17" name="Picture 16" descr="Background pattern&#10;&#10;Description automatically generated">
            <a:extLst>
              <a:ext uri="{FF2B5EF4-FFF2-40B4-BE49-F238E27FC236}">
                <a16:creationId xmlns:a16="http://schemas.microsoft.com/office/drawing/2014/main" id="{E3BEA88E-9AB4-405B-9650-F1BD688737B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59" t="-610" r="39642" b="7875"/>
          <a:stretch/>
        </p:blipFill>
        <p:spPr>
          <a:xfrm rot="5400000">
            <a:off x="8869523" y="-258591"/>
            <a:ext cx="369333" cy="5785757"/>
          </a:xfrm>
          <a:prstGeom prst="rect">
            <a:avLst/>
          </a:prstGeom>
        </p:spPr>
      </p:pic>
      <p:pic>
        <p:nvPicPr>
          <p:cNvPr id="19" name="Picture 18" descr="Background pattern&#10;&#10;Description automatically generated">
            <a:extLst>
              <a:ext uri="{FF2B5EF4-FFF2-40B4-BE49-F238E27FC236}">
                <a16:creationId xmlns:a16="http://schemas.microsoft.com/office/drawing/2014/main" id="{C655E942-F4A3-4299-B8A5-1F06CD84B99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385" t="-131" r="37716" b="7396"/>
          <a:stretch/>
        </p:blipFill>
        <p:spPr>
          <a:xfrm rot="5400000">
            <a:off x="8858636" y="73718"/>
            <a:ext cx="369333" cy="5785757"/>
          </a:xfrm>
          <a:prstGeom prst="rect">
            <a:avLst/>
          </a:prstGeom>
        </p:spPr>
      </p:pic>
      <p:pic>
        <p:nvPicPr>
          <p:cNvPr id="21" name="Picture 20" descr="Background pattern&#10;&#10;Description automatically generated">
            <a:extLst>
              <a:ext uri="{FF2B5EF4-FFF2-40B4-BE49-F238E27FC236}">
                <a16:creationId xmlns:a16="http://schemas.microsoft.com/office/drawing/2014/main" id="{61F078E7-E4C4-412F-97A7-000DBA1090D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30" t="-567" r="90771" b="7831"/>
          <a:stretch/>
        </p:blipFill>
        <p:spPr>
          <a:xfrm rot="5400000">
            <a:off x="8866803" y="401694"/>
            <a:ext cx="369333" cy="5785757"/>
          </a:xfrm>
          <a:prstGeom prst="rect">
            <a:avLst/>
          </a:prstGeom>
        </p:spPr>
      </p:pic>
      <p:pic>
        <p:nvPicPr>
          <p:cNvPr id="46" name="Picture 45" descr="Background pattern&#10;&#10;Description automatically generated">
            <a:extLst>
              <a:ext uri="{FF2B5EF4-FFF2-40B4-BE49-F238E27FC236}">
                <a16:creationId xmlns:a16="http://schemas.microsoft.com/office/drawing/2014/main" id="{314D9FB9-96DD-4918-9C46-5C9B5631883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105" t="-698" r="49996" b="7962"/>
          <a:stretch/>
        </p:blipFill>
        <p:spPr>
          <a:xfrm rot="5400000">
            <a:off x="8874970" y="722400"/>
            <a:ext cx="369333" cy="5785757"/>
          </a:xfrm>
          <a:prstGeom prst="rect">
            <a:avLst/>
          </a:prstGeom>
        </p:spPr>
      </p:pic>
      <p:pic>
        <p:nvPicPr>
          <p:cNvPr id="48" name="Picture 47" descr="Background pattern&#10;&#10;Description automatically generated">
            <a:extLst>
              <a:ext uri="{FF2B5EF4-FFF2-40B4-BE49-F238E27FC236}">
                <a16:creationId xmlns:a16="http://schemas.microsoft.com/office/drawing/2014/main" id="{AD1C48DA-8CB0-41E1-AF12-603CC6F26E9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134" t="-916" r="35967" b="8180"/>
          <a:stretch/>
        </p:blipFill>
        <p:spPr>
          <a:xfrm rot="5400000">
            <a:off x="8874970" y="1013320"/>
            <a:ext cx="369333" cy="5785757"/>
          </a:xfrm>
          <a:prstGeom prst="rect">
            <a:avLst/>
          </a:prstGeom>
        </p:spPr>
      </p:pic>
      <p:pic>
        <p:nvPicPr>
          <p:cNvPr id="50" name="Picture 49" descr="Background pattern&#10;&#10;Description automatically generated">
            <a:extLst>
              <a:ext uri="{FF2B5EF4-FFF2-40B4-BE49-F238E27FC236}">
                <a16:creationId xmlns:a16="http://schemas.microsoft.com/office/drawing/2014/main" id="{8070EBB3-F54F-4B16-A495-567ABA580A1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761" t="-698" r="41340" b="7962"/>
          <a:stretch/>
        </p:blipFill>
        <p:spPr>
          <a:xfrm rot="5400000">
            <a:off x="8874970" y="1312535"/>
            <a:ext cx="369333" cy="5785757"/>
          </a:xfrm>
          <a:prstGeom prst="rect">
            <a:avLst/>
          </a:prstGeom>
        </p:spPr>
      </p:pic>
      <p:pic>
        <p:nvPicPr>
          <p:cNvPr id="52" name="Picture 51" descr="Background pattern&#10;&#10;Description automatically generated">
            <a:extLst>
              <a:ext uri="{FF2B5EF4-FFF2-40B4-BE49-F238E27FC236}">
                <a16:creationId xmlns:a16="http://schemas.microsoft.com/office/drawing/2014/main" id="{0A7B2499-F1B8-4975-A129-2DDC484F08D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752" t="-742" r="34349" b="8006"/>
          <a:stretch/>
        </p:blipFill>
        <p:spPr>
          <a:xfrm rot="5400000">
            <a:off x="8866803" y="1635575"/>
            <a:ext cx="369333" cy="5785757"/>
          </a:xfrm>
          <a:prstGeom prst="rect">
            <a:avLst/>
          </a:prstGeom>
        </p:spPr>
      </p:pic>
      <p:pic>
        <p:nvPicPr>
          <p:cNvPr id="54" name="Picture 53" descr="Background pattern&#10;&#10;Description automatically generated">
            <a:extLst>
              <a:ext uri="{FF2B5EF4-FFF2-40B4-BE49-F238E27FC236}">
                <a16:creationId xmlns:a16="http://schemas.microsoft.com/office/drawing/2014/main" id="{B62D1745-BB03-4C88-90A0-36B7E7C2141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7" t="-872" r="82044" b="8136"/>
          <a:stretch/>
        </p:blipFill>
        <p:spPr>
          <a:xfrm rot="5400000">
            <a:off x="8874970" y="1954493"/>
            <a:ext cx="369333" cy="5785757"/>
          </a:xfrm>
          <a:prstGeom prst="rect">
            <a:avLst/>
          </a:prstGeom>
        </p:spPr>
      </p:pic>
      <p:pic>
        <p:nvPicPr>
          <p:cNvPr id="56" name="Picture 55" descr="Background pattern&#10;&#10;Description automatically generated">
            <a:extLst>
              <a:ext uri="{FF2B5EF4-FFF2-40B4-BE49-F238E27FC236}">
                <a16:creationId xmlns:a16="http://schemas.microsoft.com/office/drawing/2014/main" id="{B678B511-7579-4219-B657-466285BF467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150" t="-393" r="51951" b="7657"/>
          <a:stretch/>
        </p:blipFill>
        <p:spPr>
          <a:xfrm rot="5400000">
            <a:off x="8845036" y="2270419"/>
            <a:ext cx="369333" cy="5785757"/>
          </a:xfrm>
          <a:prstGeom prst="rect">
            <a:avLst/>
          </a:prstGeom>
        </p:spPr>
      </p:pic>
      <p:pic>
        <p:nvPicPr>
          <p:cNvPr id="58" name="Picture 57" descr="Background pattern&#10;&#10;Description automatically generated">
            <a:extLst>
              <a:ext uri="{FF2B5EF4-FFF2-40B4-BE49-F238E27FC236}">
                <a16:creationId xmlns:a16="http://schemas.microsoft.com/office/drawing/2014/main" id="{4E4A414E-9B99-42C0-B08A-34978CAA338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07" t="-218" r="60794" b="7482"/>
          <a:stretch/>
        </p:blipFill>
        <p:spPr>
          <a:xfrm rot="5400000">
            <a:off x="8825983" y="2577116"/>
            <a:ext cx="369333" cy="5785757"/>
          </a:xfrm>
          <a:prstGeom prst="rect">
            <a:avLst/>
          </a:prstGeom>
        </p:spPr>
      </p:pic>
      <p:pic>
        <p:nvPicPr>
          <p:cNvPr id="60" name="Picture 59" descr="Background pattern&#10;&#10;Description automatically generated">
            <a:extLst>
              <a:ext uri="{FF2B5EF4-FFF2-40B4-BE49-F238E27FC236}">
                <a16:creationId xmlns:a16="http://schemas.microsoft.com/office/drawing/2014/main" id="{D86092ED-1192-47DD-AF53-CBC4B082EAA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954" t="-654" r="43147" b="7918"/>
          <a:stretch/>
        </p:blipFill>
        <p:spPr>
          <a:xfrm rot="5400000">
            <a:off x="8825983" y="2898713"/>
            <a:ext cx="369333" cy="5785757"/>
          </a:xfrm>
          <a:prstGeom prst="rect">
            <a:avLst/>
          </a:prstGeom>
        </p:spPr>
      </p:pic>
      <p:pic>
        <p:nvPicPr>
          <p:cNvPr id="62" name="Picture 61" descr="Background pattern&#10;&#10;Description automatically generated">
            <a:extLst>
              <a:ext uri="{FF2B5EF4-FFF2-40B4-BE49-F238E27FC236}">
                <a16:creationId xmlns:a16="http://schemas.microsoft.com/office/drawing/2014/main" id="{F710DA3A-59FF-46E7-BC90-DEF48445702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070" t="-829" r="20031" b="8093"/>
          <a:stretch/>
        </p:blipFill>
        <p:spPr>
          <a:xfrm rot="5400000">
            <a:off x="8835510" y="3230090"/>
            <a:ext cx="369333" cy="5785757"/>
          </a:xfrm>
          <a:prstGeom prst="rect">
            <a:avLst/>
          </a:prstGeom>
        </p:spPr>
      </p:pic>
      <p:pic>
        <p:nvPicPr>
          <p:cNvPr id="64" name="Picture 63" descr="Background pattern&#10;&#10;Description automatically generated">
            <a:extLst>
              <a:ext uri="{FF2B5EF4-FFF2-40B4-BE49-F238E27FC236}">
                <a16:creationId xmlns:a16="http://schemas.microsoft.com/office/drawing/2014/main" id="{0C4AD257-FBAE-4824-859E-A939F5727B7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68" t="-153" r="80133" b="7418"/>
          <a:stretch/>
        </p:blipFill>
        <p:spPr>
          <a:xfrm rot="5400000">
            <a:off x="8835510" y="3549428"/>
            <a:ext cx="369333" cy="578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387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BA202-4FE7-4312-B714-48191D5374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16S</a:t>
            </a:r>
          </a:p>
        </p:txBody>
      </p:sp>
    </p:spTree>
    <p:extLst>
      <p:ext uri="{BB962C8B-B14F-4D97-AF65-F5344CB8AC3E}">
        <p14:creationId xmlns:p14="http://schemas.microsoft.com/office/powerpoint/2010/main" val="3415044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D941301-F0E9-4DB2-B5A6-1B698674E2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2746" y="114592"/>
            <a:ext cx="9902858" cy="6592579"/>
          </a:xfrm>
          <a:prstGeom prst="rect">
            <a:avLst/>
          </a:prstGeom>
        </p:spPr>
      </p:pic>
      <p:pic>
        <p:nvPicPr>
          <p:cNvPr id="2" name="Picture 2" descr="location pin connectsafely 21504">
            <a:extLst>
              <a:ext uri="{FF2B5EF4-FFF2-40B4-BE49-F238E27FC236}">
                <a16:creationId xmlns:a16="http://schemas.microsoft.com/office/drawing/2014/main" id="{936EE67B-EB64-414F-BDFD-8E338010D0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8426" y="4271913"/>
            <a:ext cx="297730" cy="297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location pin connectsafely 21504">
            <a:extLst>
              <a:ext uri="{FF2B5EF4-FFF2-40B4-BE49-F238E27FC236}">
                <a16:creationId xmlns:a16="http://schemas.microsoft.com/office/drawing/2014/main" id="{C89B7EC5-2A8C-4AE5-A57F-2AA21CAB11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8409" y="4233860"/>
            <a:ext cx="297730" cy="297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location pin connectsafely 21504">
            <a:extLst>
              <a:ext uri="{FF2B5EF4-FFF2-40B4-BE49-F238E27FC236}">
                <a16:creationId xmlns:a16="http://schemas.microsoft.com/office/drawing/2014/main" id="{B2637D4D-8039-402C-B8E6-C8BCC2149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9938" y="4294564"/>
            <a:ext cx="297730" cy="297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location pin connectsafely 21504">
            <a:extLst>
              <a:ext uri="{FF2B5EF4-FFF2-40B4-BE49-F238E27FC236}">
                <a16:creationId xmlns:a16="http://schemas.microsoft.com/office/drawing/2014/main" id="{33F6022D-6177-43F6-B793-6A2B876F95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9658" y="3613844"/>
            <a:ext cx="297730" cy="297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location pin connectsafely 21504">
            <a:extLst>
              <a:ext uri="{FF2B5EF4-FFF2-40B4-BE49-F238E27FC236}">
                <a16:creationId xmlns:a16="http://schemas.microsoft.com/office/drawing/2014/main" id="{E1A75DA7-3A3C-426F-84C5-DEF4A56E47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7878" y="3262016"/>
            <a:ext cx="297730" cy="297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location pin connectsafely 21504">
            <a:extLst>
              <a:ext uri="{FF2B5EF4-FFF2-40B4-BE49-F238E27FC236}">
                <a16:creationId xmlns:a16="http://schemas.microsoft.com/office/drawing/2014/main" id="{5EA4E315-7846-45F6-ACA5-2CB9812AAB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9561" y="2940953"/>
            <a:ext cx="297730" cy="297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location pin connectsafely 21504">
            <a:extLst>
              <a:ext uri="{FF2B5EF4-FFF2-40B4-BE49-F238E27FC236}">
                <a16:creationId xmlns:a16="http://schemas.microsoft.com/office/drawing/2014/main" id="{EA0DAC18-B0A5-4073-9D4A-C173ED2D72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5138" y="3429000"/>
            <a:ext cx="297730" cy="297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location pin connectsafely 21504">
            <a:extLst>
              <a:ext uri="{FF2B5EF4-FFF2-40B4-BE49-F238E27FC236}">
                <a16:creationId xmlns:a16="http://schemas.microsoft.com/office/drawing/2014/main" id="{282DFB33-1963-4E62-81EE-9B04D926CD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6178" y="3429000"/>
            <a:ext cx="297730" cy="297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70658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CDF6E0A-58FD-4EF7-99EC-60AEB4D9F8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7638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uerto Rico Map silhouette - Free Vector Silhouettes | Creazilla">
            <a:extLst>
              <a:ext uri="{FF2B5EF4-FFF2-40B4-BE49-F238E27FC236}">
                <a16:creationId xmlns:a16="http://schemas.microsoft.com/office/drawing/2014/main" id="{AB87897E-8256-4159-A868-0555CD705A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1166" y="2176463"/>
            <a:ext cx="7620000" cy="2505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location pin connectsafely 21504">
            <a:extLst>
              <a:ext uri="{FF2B5EF4-FFF2-40B4-BE49-F238E27FC236}">
                <a16:creationId xmlns:a16="http://schemas.microsoft.com/office/drawing/2014/main" id="{25389F5D-8B66-4CFB-898B-5DA043B7E7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7618" y="4120838"/>
            <a:ext cx="297730" cy="297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35" descr="location pin connectsafely 21504">
            <a:extLst>
              <a:ext uri="{FF2B5EF4-FFF2-40B4-BE49-F238E27FC236}">
                <a16:creationId xmlns:a16="http://schemas.microsoft.com/office/drawing/2014/main" id="{F7E33EC5-3A89-40C1-AF95-EFB1E55E71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1133" y="4084151"/>
            <a:ext cx="297730" cy="297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location pin connectsafely 21504">
            <a:extLst>
              <a:ext uri="{FF2B5EF4-FFF2-40B4-BE49-F238E27FC236}">
                <a16:creationId xmlns:a16="http://schemas.microsoft.com/office/drawing/2014/main" id="{15AF79FF-326C-4697-9942-8E14E2F284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4199148"/>
            <a:ext cx="297730" cy="297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" descr="location pin connectsafely 21504">
            <a:extLst>
              <a:ext uri="{FF2B5EF4-FFF2-40B4-BE49-F238E27FC236}">
                <a16:creationId xmlns:a16="http://schemas.microsoft.com/office/drawing/2014/main" id="{9C2541BA-33BF-40C4-8A21-8592D3F233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4628" y="3017496"/>
            <a:ext cx="297730" cy="297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2" descr="location pin connectsafely 21504">
            <a:extLst>
              <a:ext uri="{FF2B5EF4-FFF2-40B4-BE49-F238E27FC236}">
                <a16:creationId xmlns:a16="http://schemas.microsoft.com/office/drawing/2014/main" id="{BF07F703-EA82-43C9-B11D-105FE497FB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4308" y="2453485"/>
            <a:ext cx="297730" cy="297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location pin connectsafely 21504">
            <a:extLst>
              <a:ext uri="{FF2B5EF4-FFF2-40B4-BE49-F238E27FC236}">
                <a16:creationId xmlns:a16="http://schemas.microsoft.com/office/drawing/2014/main" id="{6F96C2D5-B680-459B-96CF-60FDAB2483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9888" y="1931152"/>
            <a:ext cx="297730" cy="297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2" descr="location pin connectsafely 21504">
            <a:extLst>
              <a:ext uri="{FF2B5EF4-FFF2-40B4-BE49-F238E27FC236}">
                <a16:creationId xmlns:a16="http://schemas.microsoft.com/office/drawing/2014/main" id="{784C57E1-DC2A-43C9-B0C3-FBAE0B244A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2058" y="2758874"/>
            <a:ext cx="297730" cy="297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2" descr="location pin connectsafely 21504">
            <a:extLst>
              <a:ext uri="{FF2B5EF4-FFF2-40B4-BE49-F238E27FC236}">
                <a16:creationId xmlns:a16="http://schemas.microsoft.com/office/drawing/2014/main" id="{56C57C96-AB12-48E5-805E-143700DB36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3464" y="2776993"/>
            <a:ext cx="297730" cy="297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8EDFF9C6-C17A-45A5-8F1C-2AFEAFC3C405}"/>
                  </a:ext>
                </a:extLst>
              </p14:cNvPr>
              <p14:cNvContentPartPr/>
              <p14:nvPr/>
            </p14:nvContentPartPr>
            <p14:xfrm>
              <a:off x="-1281744" y="1120588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8EDFF9C6-C17A-45A5-8F1C-2AFEAFC3C40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1290384" y="1111948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531141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79E30308-C992-4306-903E-2A970E7AA42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04897267"/>
              </p:ext>
            </p:extLst>
          </p:nvPr>
        </p:nvGraphicFramePr>
        <p:xfrm>
          <a:off x="1771973" y="132204"/>
          <a:ext cx="8442585" cy="63357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3" name="Acrobat Document" r:id="rId4" imgW="1756071" imgH="1318009" progId="AcroExch.Document.DC">
                  <p:embed/>
                </p:oleObj>
              </mc:Choice>
              <mc:Fallback>
                <p:oleObj name="Acrobat Document" r:id="rId4" imgW="1756071" imgH="1318009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771973" y="132204"/>
                        <a:ext cx="8442585" cy="63357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255530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0B344D9A-BDF2-488D-942C-A8AE9BBDED6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32688781"/>
              </p:ext>
            </p:extLst>
          </p:nvPr>
        </p:nvGraphicFramePr>
        <p:xfrm>
          <a:off x="1157207" y="138263"/>
          <a:ext cx="8875087" cy="66603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87" name="Acrobat Document" r:id="rId4" imgW="1756071" imgH="1318009" progId="AcroExch.Document.DC">
                  <p:embed/>
                </p:oleObj>
              </mc:Choice>
              <mc:Fallback>
                <p:oleObj name="Acrobat Document" r:id="rId4" imgW="1756071" imgH="1318009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157207" y="138263"/>
                        <a:ext cx="8875087" cy="66603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463683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hart&#10;&#10;Description automatically generated">
            <a:extLst>
              <a:ext uri="{FF2B5EF4-FFF2-40B4-BE49-F238E27FC236}">
                <a16:creationId xmlns:a16="http://schemas.microsoft.com/office/drawing/2014/main" id="{E85A817A-94BF-4197-A109-E9BD627270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06" y="643467"/>
            <a:ext cx="12042851" cy="5599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922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 descr="A close up of a coral&#10;&#10;Description automatically generated">
            <a:extLst>
              <a:ext uri="{FF2B5EF4-FFF2-40B4-BE49-F238E27FC236}">
                <a16:creationId xmlns:a16="http://schemas.microsoft.com/office/drawing/2014/main" id="{5DBB6117-FAEB-4634-892A-C5BCB26C1E7B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13" r="17391"/>
          <a:stretch/>
        </p:blipFill>
        <p:spPr>
          <a:xfrm>
            <a:off x="1867505" y="0"/>
            <a:ext cx="85344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7036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con&#10;&#10;Description automatically generated">
            <a:extLst>
              <a:ext uri="{FF2B5EF4-FFF2-40B4-BE49-F238E27FC236}">
                <a16:creationId xmlns:a16="http://schemas.microsoft.com/office/drawing/2014/main" id="{8A158641-14DE-4163-A369-26BCBF3D8A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981" y="589774"/>
            <a:ext cx="11946780" cy="5704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0838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histogram&#10;&#10;Description automatically generated">
            <a:extLst>
              <a:ext uri="{FF2B5EF4-FFF2-40B4-BE49-F238E27FC236}">
                <a16:creationId xmlns:a16="http://schemas.microsoft.com/office/drawing/2014/main" id="{48BD29E8-B90F-40F8-BA46-973D236270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857" y="212876"/>
            <a:ext cx="11753462" cy="6405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2934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histogram&#10;&#10;Description automatically generated">
            <a:extLst>
              <a:ext uri="{FF2B5EF4-FFF2-40B4-BE49-F238E27FC236}">
                <a16:creationId xmlns:a16="http://schemas.microsoft.com/office/drawing/2014/main" id="{DB281ED8-99BF-40E2-9B59-BC7BD4A939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177" y="145143"/>
            <a:ext cx="11261084" cy="6531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7254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histogram&#10;&#10;Description automatically generated">
            <a:extLst>
              <a:ext uri="{FF2B5EF4-FFF2-40B4-BE49-F238E27FC236}">
                <a16:creationId xmlns:a16="http://schemas.microsoft.com/office/drawing/2014/main" id="{5F459169-555E-4070-8AAD-234F1CBC98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32" y="493485"/>
            <a:ext cx="12107649" cy="5902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6465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shape&#10;&#10;Description automatically generated">
            <a:extLst>
              <a:ext uri="{FF2B5EF4-FFF2-40B4-BE49-F238E27FC236}">
                <a16:creationId xmlns:a16="http://schemas.microsoft.com/office/drawing/2014/main" id="{881B6F50-213C-4BE6-B218-221A8FDB93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48" y="557432"/>
            <a:ext cx="12024645" cy="5741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1846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histogram&#10;&#10;Description automatically generated">
            <a:extLst>
              <a:ext uri="{FF2B5EF4-FFF2-40B4-BE49-F238E27FC236}">
                <a16:creationId xmlns:a16="http://schemas.microsoft.com/office/drawing/2014/main" id="{B6E58E0E-26A6-48FA-B84F-E9761A9F38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197" y="643466"/>
            <a:ext cx="10817605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4775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histogram&#10;&#10;Description automatically generated">
            <a:extLst>
              <a:ext uri="{FF2B5EF4-FFF2-40B4-BE49-F238E27FC236}">
                <a16:creationId xmlns:a16="http://schemas.microsoft.com/office/drawing/2014/main" id="{5316A34E-BD40-41D3-A5A9-366A35EEA9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948097"/>
            <a:ext cx="10905066" cy="4961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5261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picture containing sitting, light, traffic, computer&#10;&#10;Description automatically generated">
            <a:extLst>
              <a:ext uri="{FF2B5EF4-FFF2-40B4-BE49-F238E27FC236}">
                <a16:creationId xmlns:a16="http://schemas.microsoft.com/office/drawing/2014/main" id="{0AF33D11-8A7E-4EAC-8FD5-C13632EF40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49" y="647519"/>
            <a:ext cx="10181202" cy="5700254"/>
          </a:xfrm>
          <a:prstGeom prst="rect">
            <a:avLst/>
          </a:prstGeom>
        </p:spPr>
      </p:pic>
      <p:pic>
        <p:nvPicPr>
          <p:cNvPr id="15" name="Picture 14" descr="A picture containing icon&#10;&#10;Description automatically generated">
            <a:extLst>
              <a:ext uri="{FF2B5EF4-FFF2-40B4-BE49-F238E27FC236}">
                <a16:creationId xmlns:a16="http://schemas.microsoft.com/office/drawing/2014/main" id="{07BA771C-E3C1-40D1-BA1E-FD94F02916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5645" y="2331653"/>
            <a:ext cx="1219306" cy="1534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9829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light, sitting, traffic, computer&#10;&#10;Description automatically generated">
            <a:extLst>
              <a:ext uri="{FF2B5EF4-FFF2-40B4-BE49-F238E27FC236}">
                <a16:creationId xmlns:a16="http://schemas.microsoft.com/office/drawing/2014/main" id="{968778E9-B4BD-4689-B22B-693341C56C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099" y="667773"/>
            <a:ext cx="10181202" cy="5700254"/>
          </a:xfrm>
          <a:prstGeom prst="rect">
            <a:avLst/>
          </a:prstGeom>
        </p:spPr>
      </p:pic>
      <p:pic>
        <p:nvPicPr>
          <p:cNvPr id="5" name="Picture 4" descr="A picture containing logo&#10;&#10;Description automatically generated">
            <a:extLst>
              <a:ext uri="{FF2B5EF4-FFF2-40B4-BE49-F238E27FC236}">
                <a16:creationId xmlns:a16="http://schemas.microsoft.com/office/drawing/2014/main" id="{2AE18D78-66B5-4E1C-8F90-BCDCFE757B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9566" y="2534871"/>
            <a:ext cx="1463167" cy="1127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7927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light, sitting, traffic, green&#10;&#10;Description automatically generated">
            <a:extLst>
              <a:ext uri="{FF2B5EF4-FFF2-40B4-BE49-F238E27FC236}">
                <a16:creationId xmlns:a16="http://schemas.microsoft.com/office/drawing/2014/main" id="{BDD76454-9D5B-4CFB-B7A8-32ABE47BC9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199" y="578873"/>
            <a:ext cx="10181202" cy="5700254"/>
          </a:xfrm>
          <a:prstGeom prst="rect">
            <a:avLst/>
          </a:prstGeom>
        </p:spPr>
      </p:pic>
      <p:pic>
        <p:nvPicPr>
          <p:cNvPr id="5" name="Picture 4" descr="A picture containing shape&#10;&#10;Description automatically generated">
            <a:extLst>
              <a:ext uri="{FF2B5EF4-FFF2-40B4-BE49-F238E27FC236}">
                <a16:creationId xmlns:a16="http://schemas.microsoft.com/office/drawing/2014/main" id="{57BBB6D0-D9EB-42F9-A7F9-F024796E47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9150" y="2163762"/>
            <a:ext cx="4114800" cy="220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2888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DD81FE9-3E4C-467B-8E93-B179612E722F}"/>
              </a:ext>
            </a:extLst>
          </p:cNvPr>
          <p:cNvPicPr/>
          <p:nvPr/>
        </p:nvPicPr>
        <p:blipFill rotWithShape="1">
          <a:blip r:embed="rId2"/>
          <a:srcRect l="16490" r="15988"/>
          <a:stretch/>
        </p:blipFill>
        <p:spPr>
          <a:xfrm>
            <a:off x="1775581" y="0"/>
            <a:ext cx="85537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7420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shape&#10;&#10;Description automatically generated">
            <a:extLst>
              <a:ext uri="{FF2B5EF4-FFF2-40B4-BE49-F238E27FC236}">
                <a16:creationId xmlns:a16="http://schemas.microsoft.com/office/drawing/2014/main" id="{E9EF7096-9C7B-4C7F-9B09-C90F004075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6922" y="2153818"/>
            <a:ext cx="3414056" cy="2347163"/>
          </a:xfrm>
          <a:prstGeom prst="rect">
            <a:avLst/>
          </a:prstGeom>
        </p:spPr>
      </p:pic>
      <p:pic>
        <p:nvPicPr>
          <p:cNvPr id="5" name="Picture 4" descr="A picture containing sitting, light, stop, traffic&#10;&#10;Description automatically generated">
            <a:extLst>
              <a:ext uri="{FF2B5EF4-FFF2-40B4-BE49-F238E27FC236}">
                <a16:creationId xmlns:a16="http://schemas.microsoft.com/office/drawing/2014/main" id="{270A2A33-4222-4C03-9472-428D1BC773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099" y="674123"/>
            <a:ext cx="10181202" cy="5700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6143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top light at night&#10;&#10;Description automatically generated">
            <a:extLst>
              <a:ext uri="{FF2B5EF4-FFF2-40B4-BE49-F238E27FC236}">
                <a16:creationId xmlns:a16="http://schemas.microsoft.com/office/drawing/2014/main" id="{A8261324-1DDD-40CB-B3B9-8CF8743A46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549" y="648723"/>
            <a:ext cx="10181202" cy="5700254"/>
          </a:xfrm>
          <a:prstGeom prst="rect">
            <a:avLst/>
          </a:prstGeom>
        </p:spPr>
      </p:pic>
      <p:pic>
        <p:nvPicPr>
          <p:cNvPr id="5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2D41B1C2-37AD-44AB-BAC4-C8DA5A00C7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0755" y="1741033"/>
            <a:ext cx="1950889" cy="3160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7242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3A7AEC65-2D96-42C7-91D8-07CEBEABC0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749" y="578873"/>
            <a:ext cx="10181202" cy="5700254"/>
          </a:xfrm>
          <a:prstGeom prst="rect">
            <a:avLst/>
          </a:prstGeom>
        </p:spPr>
      </p:pic>
      <p:pic>
        <p:nvPicPr>
          <p:cNvPr id="5" name="Picture 4" descr="A picture containing logo&#10;&#10;Description automatically generated">
            <a:extLst>
              <a:ext uri="{FF2B5EF4-FFF2-40B4-BE49-F238E27FC236}">
                <a16:creationId xmlns:a16="http://schemas.microsoft.com/office/drawing/2014/main" id="{97D5A33B-8C30-4BDA-9068-5FC9B7A57B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8833" y="2731721"/>
            <a:ext cx="1463167" cy="1127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4730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light, sitting, traffic, colorful&#10;&#10;Description automatically generated">
            <a:extLst>
              <a:ext uri="{FF2B5EF4-FFF2-40B4-BE49-F238E27FC236}">
                <a16:creationId xmlns:a16="http://schemas.microsoft.com/office/drawing/2014/main" id="{56516BB1-5B12-4C3A-ADC6-D1E09CD4D0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8873"/>
            <a:ext cx="10181202" cy="5700254"/>
          </a:xfrm>
          <a:prstGeom prst="rect">
            <a:avLst/>
          </a:prstGeom>
        </p:spPr>
      </p:pic>
      <p:pic>
        <p:nvPicPr>
          <p:cNvPr id="5" name="Picture 4" descr="A picture containing icon&#10;&#10;Description automatically generated">
            <a:extLst>
              <a:ext uri="{FF2B5EF4-FFF2-40B4-BE49-F238E27FC236}">
                <a16:creationId xmlns:a16="http://schemas.microsoft.com/office/drawing/2014/main" id="{8B226F26-1A7F-437D-85DF-FA453F69C7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997" y="2661853"/>
            <a:ext cx="1219306" cy="1534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3403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sitting, light, traffic, computer&#10;&#10;Description automatically generated">
            <a:extLst>
              <a:ext uri="{FF2B5EF4-FFF2-40B4-BE49-F238E27FC236}">
                <a16:creationId xmlns:a16="http://schemas.microsoft.com/office/drawing/2014/main" id="{2D63EC57-F34B-4B7E-9A20-13F5B82210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49" y="521723"/>
            <a:ext cx="10181202" cy="5700254"/>
          </a:xfrm>
          <a:prstGeom prst="rect">
            <a:avLst/>
          </a:prstGeom>
        </p:spPr>
      </p:pic>
      <p:pic>
        <p:nvPicPr>
          <p:cNvPr id="5" name="Picture 4" descr="A picture containing logo&#10;&#10;Description automatically generated">
            <a:extLst>
              <a:ext uri="{FF2B5EF4-FFF2-40B4-BE49-F238E27FC236}">
                <a16:creationId xmlns:a16="http://schemas.microsoft.com/office/drawing/2014/main" id="{BEC2E836-4B9D-4A9B-A32D-8A4B5EDEBD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5416" y="2725371"/>
            <a:ext cx="1463167" cy="1127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9681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schematic&#10;&#10;Description automatically generated">
            <a:extLst>
              <a:ext uri="{FF2B5EF4-FFF2-40B4-BE49-F238E27FC236}">
                <a16:creationId xmlns:a16="http://schemas.microsoft.com/office/drawing/2014/main" id="{4D520B9D-A92B-4385-B745-3F9E4C94F5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8873"/>
            <a:ext cx="10181202" cy="5700254"/>
          </a:xfrm>
          <a:prstGeom prst="rect">
            <a:avLst/>
          </a:prstGeom>
        </p:spPr>
      </p:pic>
      <p:pic>
        <p:nvPicPr>
          <p:cNvPr id="5" name="Picture 4" descr="A picture containing shape&#10;&#10;Description automatically generated">
            <a:extLst>
              <a:ext uri="{FF2B5EF4-FFF2-40B4-BE49-F238E27FC236}">
                <a16:creationId xmlns:a16="http://schemas.microsoft.com/office/drawing/2014/main" id="{F6718181-2F5F-49BD-967C-4802AC589A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3850" y="2227262"/>
            <a:ext cx="4114800" cy="220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9846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ight&#10;&#10;Description automatically generated">
            <a:extLst>
              <a:ext uri="{FF2B5EF4-FFF2-40B4-BE49-F238E27FC236}">
                <a16:creationId xmlns:a16="http://schemas.microsoft.com/office/drawing/2014/main" id="{6DCF17B4-52FB-487F-A289-E5CF4C63F5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799" y="578873"/>
            <a:ext cx="10181202" cy="5700254"/>
          </a:xfrm>
          <a:prstGeom prst="rect">
            <a:avLst/>
          </a:prstGeom>
        </p:spPr>
      </p:pic>
      <p:pic>
        <p:nvPicPr>
          <p:cNvPr id="5" name="Picture 4" descr="A picture containing shape&#10;&#10;Description automatically generated">
            <a:extLst>
              <a:ext uri="{FF2B5EF4-FFF2-40B4-BE49-F238E27FC236}">
                <a16:creationId xmlns:a16="http://schemas.microsoft.com/office/drawing/2014/main" id="{9B9CA39B-2B74-4090-903F-E7D5B410E9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3001" y="1645765"/>
            <a:ext cx="5608806" cy="3566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88237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ight&#10;&#10;Description automatically generated">
            <a:extLst>
              <a:ext uri="{FF2B5EF4-FFF2-40B4-BE49-F238E27FC236}">
                <a16:creationId xmlns:a16="http://schemas.microsoft.com/office/drawing/2014/main" id="{08635D84-1C46-442C-9B1A-966836AE2E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99" y="578873"/>
            <a:ext cx="10181202" cy="5700254"/>
          </a:xfrm>
          <a:prstGeom prst="rect">
            <a:avLst/>
          </a:prstGeom>
        </p:spPr>
      </p:pic>
      <p:pic>
        <p:nvPicPr>
          <p:cNvPr id="5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B4C2DFF2-2949-4F0E-B945-B8D2AD0E72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5705" y="1620383"/>
            <a:ext cx="1950889" cy="3160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39502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light, sitting, traffic, computer&#10;&#10;Description automatically generated">
            <a:extLst>
              <a:ext uri="{FF2B5EF4-FFF2-40B4-BE49-F238E27FC236}">
                <a16:creationId xmlns:a16="http://schemas.microsoft.com/office/drawing/2014/main" id="{3CF99525-C04A-4158-BFFE-A798FB182E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49" y="578873"/>
            <a:ext cx="10181202" cy="57002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7862CA-2041-4027-A6B4-A0FE6BC767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5866" y="2801571"/>
            <a:ext cx="1463167" cy="1127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58774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sitting, light, green, traffic&#10;&#10;Description automatically generated">
            <a:extLst>
              <a:ext uri="{FF2B5EF4-FFF2-40B4-BE49-F238E27FC236}">
                <a16:creationId xmlns:a16="http://schemas.microsoft.com/office/drawing/2014/main" id="{8D038CEC-3804-4A97-AECB-EF622000C7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549" y="521723"/>
            <a:ext cx="10181202" cy="5700254"/>
          </a:xfrm>
          <a:prstGeom prst="rect">
            <a:avLst/>
          </a:prstGeom>
        </p:spPr>
      </p:pic>
      <p:pic>
        <p:nvPicPr>
          <p:cNvPr id="5" name="Picture 4" descr="A picture containing shape&#10;&#10;Description automatically generated">
            <a:extLst>
              <a:ext uri="{FF2B5EF4-FFF2-40B4-BE49-F238E27FC236}">
                <a16:creationId xmlns:a16="http://schemas.microsoft.com/office/drawing/2014/main" id="{D357BFAA-6AE0-438C-9C46-47881F0F99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4672" y="2020468"/>
            <a:ext cx="3414056" cy="2347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4826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 descr="A picture containing nature, reef, underwater, coral&#10;&#10;Description automatically generated">
            <a:extLst>
              <a:ext uri="{FF2B5EF4-FFF2-40B4-BE49-F238E27FC236}">
                <a16:creationId xmlns:a16="http://schemas.microsoft.com/office/drawing/2014/main" id="{87AC595C-8F37-479E-B057-A6ECAD48B88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219" y="0"/>
            <a:ext cx="111856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31344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logo&#10;&#10;Description automatically generated">
            <a:extLst>
              <a:ext uri="{FF2B5EF4-FFF2-40B4-BE49-F238E27FC236}">
                <a16:creationId xmlns:a16="http://schemas.microsoft.com/office/drawing/2014/main" id="{5CE65D53-3029-4345-A8C4-B5AAFAC2CC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907" y="507747"/>
            <a:ext cx="11380186" cy="5842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67311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logo&#10;&#10;Description automatically generated">
            <a:extLst>
              <a:ext uri="{FF2B5EF4-FFF2-40B4-BE49-F238E27FC236}">
                <a16:creationId xmlns:a16="http://schemas.microsoft.com/office/drawing/2014/main" id="{A3456073-874A-406E-8D0E-9119B96A31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907" y="705884"/>
            <a:ext cx="11380186" cy="5446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06988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con&#10;&#10;Description automatically generated">
            <a:extLst>
              <a:ext uri="{FF2B5EF4-FFF2-40B4-BE49-F238E27FC236}">
                <a16:creationId xmlns:a16="http://schemas.microsoft.com/office/drawing/2014/main" id="{ACC8CBA9-F26D-4447-9FE9-11B4A59466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907" y="644919"/>
            <a:ext cx="11380186" cy="5568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2228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logo&#10;&#10;Description automatically generated">
            <a:extLst>
              <a:ext uri="{FF2B5EF4-FFF2-40B4-BE49-F238E27FC236}">
                <a16:creationId xmlns:a16="http://schemas.microsoft.com/office/drawing/2014/main" id="{0C31B592-C185-468B-A786-519637FC4C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907" y="375655"/>
            <a:ext cx="11380186" cy="6106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52192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histogram&#10;&#10;Description automatically generated">
            <a:extLst>
              <a:ext uri="{FF2B5EF4-FFF2-40B4-BE49-F238E27FC236}">
                <a16:creationId xmlns:a16="http://schemas.microsoft.com/office/drawing/2014/main" id="{9FBAF9DE-5A91-44BE-A048-0CFF74669B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907" y="213081"/>
            <a:ext cx="11380186" cy="6431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89975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hart&#10;&#10;Description automatically generated">
            <a:extLst>
              <a:ext uri="{FF2B5EF4-FFF2-40B4-BE49-F238E27FC236}">
                <a16:creationId xmlns:a16="http://schemas.microsoft.com/office/drawing/2014/main" id="{CC716854-FCE8-4037-A859-78E5C484F2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907" y="634758"/>
            <a:ext cx="11380186" cy="5588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96641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logo&#10;&#10;Description automatically generated">
            <a:extLst>
              <a:ext uri="{FF2B5EF4-FFF2-40B4-BE49-F238E27FC236}">
                <a16:creationId xmlns:a16="http://schemas.microsoft.com/office/drawing/2014/main" id="{056FDA9D-0745-44DE-A85A-0EE9EB0A49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907" y="705884"/>
            <a:ext cx="11380186" cy="5446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46129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4D697DD1-1803-4E6B-8CF4-043721578F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907" y="644919"/>
            <a:ext cx="11380186" cy="5568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20142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logo&#10;&#10;Description automatically generated">
            <a:extLst>
              <a:ext uri="{FF2B5EF4-FFF2-40B4-BE49-F238E27FC236}">
                <a16:creationId xmlns:a16="http://schemas.microsoft.com/office/drawing/2014/main" id="{C273A957-3DF1-49F3-A403-EF4B1C53FB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907" y="375655"/>
            <a:ext cx="11380186" cy="6106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22853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logo&#10;&#10;Description automatically generated">
            <a:extLst>
              <a:ext uri="{FF2B5EF4-FFF2-40B4-BE49-F238E27FC236}">
                <a16:creationId xmlns:a16="http://schemas.microsoft.com/office/drawing/2014/main" id="{748FFF5C-B725-4E2B-B12C-EA2DE6B722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907" y="213081"/>
            <a:ext cx="11380186" cy="6431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0334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 descr="A picture containing different, indoor&#10;&#10;Description automatically generated">
            <a:extLst>
              <a:ext uri="{FF2B5EF4-FFF2-40B4-BE49-F238E27FC236}">
                <a16:creationId xmlns:a16="http://schemas.microsoft.com/office/drawing/2014/main" id="{5B2DD684-1FB4-4261-95E0-7F4CA4D30CBA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97" r="18672"/>
          <a:stretch/>
        </p:blipFill>
        <p:spPr>
          <a:xfrm>
            <a:off x="1867505" y="0"/>
            <a:ext cx="85876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30807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logo&#10;&#10;Description automatically generated">
            <a:extLst>
              <a:ext uri="{FF2B5EF4-FFF2-40B4-BE49-F238E27FC236}">
                <a16:creationId xmlns:a16="http://schemas.microsoft.com/office/drawing/2014/main" id="{A929CE36-DFD1-4C34-8A7B-CB711D9942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907" y="634758"/>
            <a:ext cx="11380186" cy="5588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61696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hart&#10;&#10;Description automatically generated">
            <a:extLst>
              <a:ext uri="{FF2B5EF4-FFF2-40B4-BE49-F238E27FC236}">
                <a16:creationId xmlns:a16="http://schemas.microsoft.com/office/drawing/2014/main" id="{6B4486B1-6A0C-458A-BFA7-47F46BF87C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907" y="644919"/>
            <a:ext cx="11380186" cy="5568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09724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D6F4E46B-14F6-4E06-8535-5F94B04AAD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907" y="507747"/>
            <a:ext cx="11380186" cy="5842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40633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arrow&#10;&#10;Description automatically generated">
            <a:extLst>
              <a:ext uri="{FF2B5EF4-FFF2-40B4-BE49-F238E27FC236}">
                <a16:creationId xmlns:a16="http://schemas.microsoft.com/office/drawing/2014/main" id="{18EA253C-C4CA-4925-A73F-7E214816F5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907" y="644919"/>
            <a:ext cx="11380186" cy="5568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04850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sitting, light, computer, colorful&#10;&#10;Description automatically generated">
            <a:extLst>
              <a:ext uri="{FF2B5EF4-FFF2-40B4-BE49-F238E27FC236}">
                <a16:creationId xmlns:a16="http://schemas.microsoft.com/office/drawing/2014/main" id="{24F5F542-B457-4094-BAFF-C1AF0F272F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749" y="578873"/>
            <a:ext cx="10181202" cy="5700254"/>
          </a:xfrm>
          <a:prstGeom prst="rect">
            <a:avLst/>
          </a:prstGeom>
        </p:spPr>
      </p:pic>
      <p:pic>
        <p:nvPicPr>
          <p:cNvPr id="5" name="Picture 4" descr="A picture containing icon&#10;&#10;Description automatically generated">
            <a:extLst>
              <a:ext uri="{FF2B5EF4-FFF2-40B4-BE49-F238E27FC236}">
                <a16:creationId xmlns:a16="http://schemas.microsoft.com/office/drawing/2014/main" id="{5638596A-1A77-460C-9EB4-322AC5B44F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5247" y="2661853"/>
            <a:ext cx="1219306" cy="1534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93639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ight&#10;&#10;Description automatically generated">
            <a:extLst>
              <a:ext uri="{FF2B5EF4-FFF2-40B4-BE49-F238E27FC236}">
                <a16:creationId xmlns:a16="http://schemas.microsoft.com/office/drawing/2014/main" id="{6C5518D5-A65C-44C5-8785-FB020DCF2F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599" y="509023"/>
            <a:ext cx="10181202" cy="5700254"/>
          </a:xfrm>
          <a:prstGeom prst="rect">
            <a:avLst/>
          </a:prstGeom>
        </p:spPr>
      </p:pic>
      <p:pic>
        <p:nvPicPr>
          <p:cNvPr id="5" name="Picture 4" descr="A picture containing logo&#10;&#10;Description automatically generated">
            <a:extLst>
              <a:ext uri="{FF2B5EF4-FFF2-40B4-BE49-F238E27FC236}">
                <a16:creationId xmlns:a16="http://schemas.microsoft.com/office/drawing/2014/main" id="{F2BC67F4-8E85-456D-A7C5-DA8619E373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9516" y="2865071"/>
            <a:ext cx="1463167" cy="1127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48790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shape&#10;&#10;Description automatically generated">
            <a:extLst>
              <a:ext uri="{FF2B5EF4-FFF2-40B4-BE49-F238E27FC236}">
                <a16:creationId xmlns:a16="http://schemas.microsoft.com/office/drawing/2014/main" id="{51AB6C10-087C-48F1-A445-461C874822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4400" y="1738312"/>
            <a:ext cx="4114800" cy="2200275"/>
          </a:xfrm>
          <a:prstGeom prst="rect">
            <a:avLst/>
          </a:prstGeom>
        </p:spPr>
      </p:pic>
      <p:pic>
        <p:nvPicPr>
          <p:cNvPr id="5" name="Picture 4" descr="A close up of a light&#10;&#10;Description automatically generated">
            <a:extLst>
              <a:ext uri="{FF2B5EF4-FFF2-40B4-BE49-F238E27FC236}">
                <a16:creationId xmlns:a16="http://schemas.microsoft.com/office/drawing/2014/main" id="{9CE20465-57BA-49C1-B095-923ABAE668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99" y="578873"/>
            <a:ext cx="10181202" cy="5700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83853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1289A248-54F0-4524-AFBD-1794B07E00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99" y="578873"/>
            <a:ext cx="10181202" cy="5700254"/>
          </a:xfrm>
          <a:prstGeom prst="rect">
            <a:avLst/>
          </a:prstGeom>
        </p:spPr>
      </p:pic>
      <p:pic>
        <p:nvPicPr>
          <p:cNvPr id="5" name="Picture 4" descr="A picture containing shape&#10;&#10;Description automatically generated">
            <a:extLst>
              <a:ext uri="{FF2B5EF4-FFF2-40B4-BE49-F238E27FC236}">
                <a16:creationId xmlns:a16="http://schemas.microsoft.com/office/drawing/2014/main" id="{ABA5B817-3306-4926-BC33-184C1777B5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8997" y="1429865"/>
            <a:ext cx="5608806" cy="3566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47876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sitting, light, traffic, stop&#10;&#10;Description automatically generated">
            <a:extLst>
              <a:ext uri="{FF2B5EF4-FFF2-40B4-BE49-F238E27FC236}">
                <a16:creationId xmlns:a16="http://schemas.microsoft.com/office/drawing/2014/main" id="{95CA9808-A041-4F88-8244-FC7F1BCEF0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749" y="578873"/>
            <a:ext cx="10181202" cy="5700254"/>
          </a:xfrm>
          <a:prstGeom prst="rect">
            <a:avLst/>
          </a:prstGeom>
        </p:spPr>
      </p:pic>
      <p:pic>
        <p:nvPicPr>
          <p:cNvPr id="5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836607AF-2476-4D9B-B3BA-D1A65EFAE6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3005" y="1950583"/>
            <a:ext cx="1950889" cy="3160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85703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 computer&#10;&#10;Description automatically generated">
            <a:extLst>
              <a:ext uri="{FF2B5EF4-FFF2-40B4-BE49-F238E27FC236}">
                <a16:creationId xmlns:a16="http://schemas.microsoft.com/office/drawing/2014/main" id="{D520100E-31BD-4F7F-B84A-AF0304D0C9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099" y="521723"/>
            <a:ext cx="10181202" cy="5700254"/>
          </a:xfrm>
          <a:prstGeom prst="rect">
            <a:avLst/>
          </a:prstGeom>
        </p:spPr>
      </p:pic>
      <p:pic>
        <p:nvPicPr>
          <p:cNvPr id="5" name="Picture 4" descr="A picture containing logo&#10;&#10;Description automatically generated">
            <a:extLst>
              <a:ext uri="{FF2B5EF4-FFF2-40B4-BE49-F238E27FC236}">
                <a16:creationId xmlns:a16="http://schemas.microsoft.com/office/drawing/2014/main" id="{7496E293-E89B-4C43-B23A-240FDD1D9B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9716" y="2712671"/>
            <a:ext cx="1463167" cy="1127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3982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 descr="A picture containing indoor, sitting, bag, table&#10;&#10;Description automatically generated">
            <a:extLst>
              <a:ext uri="{FF2B5EF4-FFF2-40B4-BE49-F238E27FC236}">
                <a16:creationId xmlns:a16="http://schemas.microsoft.com/office/drawing/2014/main" id="{5417362C-B6AF-41F6-AF98-DDA5EFD870D3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27"/>
          <a:stretch/>
        </p:blipFill>
        <p:spPr>
          <a:xfrm rot="16200000">
            <a:off x="2744408" y="-325363"/>
            <a:ext cx="6858003" cy="7508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2188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sitting, light, traffic, stop&#10;&#10;Description automatically generated">
            <a:extLst>
              <a:ext uri="{FF2B5EF4-FFF2-40B4-BE49-F238E27FC236}">
                <a16:creationId xmlns:a16="http://schemas.microsoft.com/office/drawing/2014/main" id="{4D656C33-C952-4DE0-A99B-1498E03833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00" y="578872"/>
            <a:ext cx="10181202" cy="5700254"/>
          </a:xfrm>
          <a:prstGeom prst="rect">
            <a:avLst/>
          </a:prstGeom>
        </p:spPr>
      </p:pic>
      <p:pic>
        <p:nvPicPr>
          <p:cNvPr id="5" name="Picture 4" descr="A picture containing shape&#10;&#10;Description automatically generated">
            <a:extLst>
              <a:ext uri="{FF2B5EF4-FFF2-40B4-BE49-F238E27FC236}">
                <a16:creationId xmlns:a16="http://schemas.microsoft.com/office/drawing/2014/main" id="{A5661E74-E501-49F2-88BB-F44B12BC88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8172" y="2255418"/>
            <a:ext cx="3414056" cy="2347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24310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con&#10;&#10;Description automatically generated">
            <a:extLst>
              <a:ext uri="{FF2B5EF4-FFF2-40B4-BE49-F238E27FC236}">
                <a16:creationId xmlns:a16="http://schemas.microsoft.com/office/drawing/2014/main" id="{F69A7FAF-B8D0-44C6-A96E-73DDAEAC73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3097" y="2617403"/>
            <a:ext cx="1219306" cy="1534293"/>
          </a:xfrm>
          <a:prstGeom prst="rect">
            <a:avLst/>
          </a:prstGeom>
        </p:spPr>
      </p:pic>
      <p:pic>
        <p:nvPicPr>
          <p:cNvPr id="5" name="Picture 4" descr="A close up of a light&#10;&#10;Description automatically generated">
            <a:extLst>
              <a:ext uri="{FF2B5EF4-FFF2-40B4-BE49-F238E27FC236}">
                <a16:creationId xmlns:a16="http://schemas.microsoft.com/office/drawing/2014/main" id="{831F2966-58D5-45AA-B5EF-645BE0528E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099" y="534422"/>
            <a:ext cx="10181202" cy="5700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42249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light, sitting, traffic, computer&#10;&#10;Description automatically generated">
            <a:extLst>
              <a:ext uri="{FF2B5EF4-FFF2-40B4-BE49-F238E27FC236}">
                <a16:creationId xmlns:a16="http://schemas.microsoft.com/office/drawing/2014/main" id="{B5C83F65-69F7-4670-822F-D6940EACC8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8873"/>
            <a:ext cx="10181202" cy="5700254"/>
          </a:xfrm>
          <a:prstGeom prst="rect">
            <a:avLst/>
          </a:prstGeom>
        </p:spPr>
      </p:pic>
      <p:pic>
        <p:nvPicPr>
          <p:cNvPr id="5" name="Picture 4" descr="A picture containing logo&#10;&#10;Description automatically generated">
            <a:extLst>
              <a:ext uri="{FF2B5EF4-FFF2-40B4-BE49-F238E27FC236}">
                <a16:creationId xmlns:a16="http://schemas.microsoft.com/office/drawing/2014/main" id="{025D0E39-4510-4D96-818C-AA80492F68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9566" y="2788871"/>
            <a:ext cx="1463167" cy="1127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48623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ight&#10;&#10;Description automatically generated">
            <a:extLst>
              <a:ext uri="{FF2B5EF4-FFF2-40B4-BE49-F238E27FC236}">
                <a16:creationId xmlns:a16="http://schemas.microsoft.com/office/drawing/2014/main" id="{B63B53F6-9FFC-4F03-A126-3476941AA7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99" y="470923"/>
            <a:ext cx="10181202" cy="5700254"/>
          </a:xfrm>
          <a:prstGeom prst="rect">
            <a:avLst/>
          </a:prstGeom>
        </p:spPr>
      </p:pic>
      <p:pic>
        <p:nvPicPr>
          <p:cNvPr id="5" name="Picture 4" descr="A picture containing shape&#10;&#10;Description automatically generated">
            <a:extLst>
              <a:ext uri="{FF2B5EF4-FFF2-40B4-BE49-F238E27FC236}">
                <a16:creationId xmlns:a16="http://schemas.microsoft.com/office/drawing/2014/main" id="{E2B45B25-3A8D-43C7-9CE2-48AD45C963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700" y="2017712"/>
            <a:ext cx="4114800" cy="220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44673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ight&#10;&#10;Description automatically generated">
            <a:extLst>
              <a:ext uri="{FF2B5EF4-FFF2-40B4-BE49-F238E27FC236}">
                <a16:creationId xmlns:a16="http://schemas.microsoft.com/office/drawing/2014/main" id="{EC81DBDD-CC58-4307-B91E-638B201DC7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99" y="578873"/>
            <a:ext cx="10181202" cy="5700254"/>
          </a:xfrm>
          <a:prstGeom prst="rect">
            <a:avLst/>
          </a:prstGeom>
        </p:spPr>
      </p:pic>
      <p:pic>
        <p:nvPicPr>
          <p:cNvPr id="5" name="Picture 4" descr="A picture containing shape&#10;&#10;Description automatically generated">
            <a:extLst>
              <a:ext uri="{FF2B5EF4-FFF2-40B4-BE49-F238E27FC236}">
                <a16:creationId xmlns:a16="http://schemas.microsoft.com/office/drawing/2014/main" id="{95215141-F31B-404D-9E0B-5C5BBD9E79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0897" y="1334615"/>
            <a:ext cx="5608806" cy="3566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23044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ight&#10;&#10;Description automatically generated">
            <a:extLst>
              <a:ext uri="{FF2B5EF4-FFF2-40B4-BE49-F238E27FC236}">
                <a16:creationId xmlns:a16="http://schemas.microsoft.com/office/drawing/2014/main" id="{D63AFCD7-844F-4790-A1B1-A16354645A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8873"/>
            <a:ext cx="10181202" cy="5700254"/>
          </a:xfrm>
          <a:prstGeom prst="rect">
            <a:avLst/>
          </a:prstGeom>
        </p:spPr>
      </p:pic>
      <p:pic>
        <p:nvPicPr>
          <p:cNvPr id="5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A8AE1E2F-15C4-4DFE-9CEC-E951165B04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4105" y="1607683"/>
            <a:ext cx="1950889" cy="3160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879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 computer&#10;&#10;Description automatically generated">
            <a:extLst>
              <a:ext uri="{FF2B5EF4-FFF2-40B4-BE49-F238E27FC236}">
                <a16:creationId xmlns:a16="http://schemas.microsoft.com/office/drawing/2014/main" id="{B64985D7-A1FC-485E-96CC-C9A6779800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7751" y="578873"/>
            <a:ext cx="10181202" cy="5700254"/>
          </a:xfrm>
          <a:prstGeom prst="rect">
            <a:avLst/>
          </a:prstGeom>
        </p:spPr>
      </p:pic>
      <p:pic>
        <p:nvPicPr>
          <p:cNvPr id="5" name="Picture 4" descr="A picture containing logo&#10;&#10;Description automatically generated">
            <a:extLst>
              <a:ext uri="{FF2B5EF4-FFF2-40B4-BE49-F238E27FC236}">
                <a16:creationId xmlns:a16="http://schemas.microsoft.com/office/drawing/2014/main" id="{A83BFF66-E4ED-4F66-9B0F-62FFC4FE17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4466" y="2788871"/>
            <a:ext cx="1463167" cy="1127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04372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tar filled sky&#10;&#10;Description automatically generated">
            <a:extLst>
              <a:ext uri="{FF2B5EF4-FFF2-40B4-BE49-F238E27FC236}">
                <a16:creationId xmlns:a16="http://schemas.microsoft.com/office/drawing/2014/main" id="{DE5F0B43-90CF-4423-B622-C104A528ED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8873"/>
            <a:ext cx="10181202" cy="5700254"/>
          </a:xfrm>
          <a:prstGeom prst="rect">
            <a:avLst/>
          </a:prstGeom>
        </p:spPr>
      </p:pic>
      <p:pic>
        <p:nvPicPr>
          <p:cNvPr id="5" name="Picture 4" descr="A picture containing shape&#10;&#10;Description automatically generated">
            <a:extLst>
              <a:ext uri="{FF2B5EF4-FFF2-40B4-BE49-F238E27FC236}">
                <a16:creationId xmlns:a16="http://schemas.microsoft.com/office/drawing/2014/main" id="{7AECEB64-69C2-4908-A2C9-1B2D918458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9072" y="1956968"/>
            <a:ext cx="3414056" cy="2347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92019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F9B3655E-CA98-48AB-B1A5-106E7334B4A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04782129"/>
              </p:ext>
            </p:extLst>
          </p:nvPr>
        </p:nvGraphicFramePr>
        <p:xfrm>
          <a:off x="1558925" y="314325"/>
          <a:ext cx="8423275" cy="63212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0" name="Acrobat Document" r:id="rId4" imgW="1756071" imgH="1318009" progId="AcroExch.Document.DC">
                  <p:embed/>
                </p:oleObj>
              </mc:Choice>
              <mc:Fallback>
                <p:oleObj name="Acrobat Document" r:id="rId4" imgW="1756071" imgH="1318009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58925" y="314325"/>
                        <a:ext cx="8423275" cy="63212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9610923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54283B0F-6C8C-4C85-BFD1-6C7DA239375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32820812"/>
              </p:ext>
            </p:extLst>
          </p:nvPr>
        </p:nvGraphicFramePr>
        <p:xfrm>
          <a:off x="1533525" y="201652"/>
          <a:ext cx="8601075" cy="64546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14" name="Acrobat Document" r:id="rId4" imgW="1756071" imgH="1318009" progId="AcroExch.Document.DC">
                  <p:embed/>
                </p:oleObj>
              </mc:Choice>
              <mc:Fallback>
                <p:oleObj name="Acrobat Document" r:id="rId4" imgW="1756071" imgH="1318009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33525" y="201652"/>
                        <a:ext cx="8601075" cy="64546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15021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A74D2344-BF5F-46EB-B15E-D743718A16F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27495270"/>
              </p:ext>
            </p:extLst>
          </p:nvPr>
        </p:nvGraphicFramePr>
        <p:xfrm>
          <a:off x="962318" y="643466"/>
          <a:ext cx="10451127" cy="57434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44228">
                  <a:extLst>
                    <a:ext uri="{9D8B030D-6E8A-4147-A177-3AD203B41FA5}">
                      <a16:colId xmlns:a16="http://schemas.microsoft.com/office/drawing/2014/main" val="3606953785"/>
                    </a:ext>
                  </a:extLst>
                </a:gridCol>
                <a:gridCol w="2062304">
                  <a:extLst>
                    <a:ext uri="{9D8B030D-6E8A-4147-A177-3AD203B41FA5}">
                      <a16:colId xmlns:a16="http://schemas.microsoft.com/office/drawing/2014/main" val="1719750993"/>
                    </a:ext>
                  </a:extLst>
                </a:gridCol>
                <a:gridCol w="1125982">
                  <a:extLst>
                    <a:ext uri="{9D8B030D-6E8A-4147-A177-3AD203B41FA5}">
                      <a16:colId xmlns:a16="http://schemas.microsoft.com/office/drawing/2014/main" val="502370211"/>
                    </a:ext>
                  </a:extLst>
                </a:gridCol>
                <a:gridCol w="6218613">
                  <a:extLst>
                    <a:ext uri="{9D8B030D-6E8A-4147-A177-3AD203B41FA5}">
                      <a16:colId xmlns:a16="http://schemas.microsoft.com/office/drawing/2014/main" val="4219954941"/>
                    </a:ext>
                  </a:extLst>
                </a:gridCol>
              </a:tblGrid>
              <a:tr h="253754"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none" strike="noStrike">
                          <a:effectLst/>
                        </a:rPr>
                        <a:t>Municipality</a:t>
                      </a:r>
                      <a:endParaRPr lang="en-US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9878" marR="39878" marT="2215" marB="0" anchor="ctr"/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none" strike="noStrike">
                          <a:effectLst/>
                        </a:rPr>
                        <a:t>Coordinates</a:t>
                      </a:r>
                      <a:endParaRPr lang="en-US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9878" marR="39878" marT="2215" marB="0" anchor="ctr"/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none" strike="noStrike" dirty="0">
                          <a:effectLst/>
                        </a:rPr>
                        <a:t>Approx. Depth (in feet)</a:t>
                      </a:r>
                      <a:endParaRPr lang="en-US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9878" marR="39878" marT="2215" marB="0" anchor="ctr"/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none" strike="noStrike" dirty="0">
                          <a:effectLst/>
                        </a:rPr>
                        <a:t>Comment</a:t>
                      </a:r>
                      <a:endParaRPr lang="en-US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9878" marR="39878" marT="2215" marB="0" anchor="ctr"/>
                </a:tc>
                <a:extLst>
                  <a:ext uri="{0D108BD9-81ED-4DB2-BD59-A6C34878D82A}">
                    <a16:rowId xmlns:a16="http://schemas.microsoft.com/office/drawing/2014/main" val="2081111124"/>
                  </a:ext>
                </a:extLst>
              </a:tr>
              <a:tr h="664665"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none" strike="noStrike">
                          <a:effectLst/>
                        </a:rPr>
                        <a:t>Ceiba</a:t>
                      </a:r>
                      <a:endParaRPr lang="en-US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9878" marR="39878" marT="2215" marB="0" anchor="ctr"/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none" strike="noStrike">
                          <a:effectLst/>
                        </a:rPr>
                        <a:t>18°13'07.8"N 65°36'15.4"W</a:t>
                      </a:r>
                      <a:endParaRPr lang="en-US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9878" marR="39878" marT="2215" marB="0" anchor="ctr"/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none" strike="noStrike" dirty="0">
                          <a:effectLst/>
                        </a:rPr>
                        <a:t>1-4ft</a:t>
                      </a:r>
                      <a:endParaRPr lang="en-US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9878" marR="39878" marT="2215" marB="0" anchor="ctr"/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none" strike="noStrike" dirty="0">
                          <a:effectLst/>
                        </a:rPr>
                        <a:t>Rocky Reef within 50ft of shoreline, coral was present. Thriving environment, coral reef was present, lots</a:t>
                      </a:r>
                      <a:endParaRPr lang="en-US" sz="1600" u="none" strike="noStrike" dirty="0">
                        <a:effectLst/>
                      </a:endParaRPr>
                    </a:p>
                    <a:p>
                      <a:pPr marL="0" marR="0" algn="ct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none" strike="noStrike" dirty="0">
                          <a:effectLst/>
                        </a:rPr>
                        <a:t> </a:t>
                      </a:r>
                      <a:endParaRPr lang="en-US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9878" marR="39878" marT="2215" marB="0" anchor="ctr"/>
                </a:tc>
                <a:extLst>
                  <a:ext uri="{0D108BD9-81ED-4DB2-BD59-A6C34878D82A}">
                    <a16:rowId xmlns:a16="http://schemas.microsoft.com/office/drawing/2014/main" val="3702229695"/>
                  </a:ext>
                </a:extLst>
              </a:tr>
              <a:tr h="664665"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none" strike="noStrike">
                          <a:effectLst/>
                        </a:rPr>
                        <a:t>Culebra</a:t>
                      </a:r>
                      <a:endParaRPr lang="en-US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9878" marR="39878" marT="2215" marB="0" anchor="ctr"/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none" strike="noStrike">
                          <a:effectLst/>
                        </a:rPr>
                        <a:t>18°18'08.8"N 65°18'33.8"W</a:t>
                      </a:r>
                      <a:endParaRPr lang="en-US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9878" marR="39878" marT="2215" marB="0" anchor="ctr"/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none" strike="noStrike" dirty="0">
                          <a:effectLst/>
                        </a:rPr>
                        <a:t>1-10ft</a:t>
                      </a:r>
                      <a:endParaRPr lang="en-US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9878" marR="39878" marT="2215" marB="0" anchor="ctr"/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none" strike="noStrike">
                          <a:effectLst/>
                        </a:rPr>
                        <a:t>Rocky Reef within 50ft of shoreline, coral was present. Most diverse colony, some specimens were red, some had white tips, was mostly white, some sargasum at beach.</a:t>
                      </a:r>
                      <a:endParaRPr lang="en-US" sz="1600" u="none" strike="noStrike">
                        <a:effectLst/>
                      </a:endParaRPr>
                    </a:p>
                    <a:p>
                      <a:pPr marL="0" marR="0" algn="ct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none" strike="noStrike">
                          <a:effectLst/>
                        </a:rPr>
                        <a:t> </a:t>
                      </a:r>
                      <a:endParaRPr lang="en-US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9878" marR="39878" marT="2215" marB="0" anchor="ctr"/>
                </a:tc>
                <a:extLst>
                  <a:ext uri="{0D108BD9-81ED-4DB2-BD59-A6C34878D82A}">
                    <a16:rowId xmlns:a16="http://schemas.microsoft.com/office/drawing/2014/main" val="1267306883"/>
                  </a:ext>
                </a:extLst>
              </a:tr>
              <a:tr h="459209"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none" strike="noStrike">
                          <a:effectLst/>
                        </a:rPr>
                        <a:t>Guanica</a:t>
                      </a:r>
                      <a:endParaRPr lang="en-US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9878" marR="39878" marT="2215" marB="0" anchor="ctr"/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none" strike="noStrike">
                          <a:effectLst/>
                        </a:rPr>
                        <a:t>17°56'05.2"N 66°57'25.6"W</a:t>
                      </a:r>
                      <a:endParaRPr lang="en-US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9878" marR="39878" marT="2215" marB="0" anchor="ctr"/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none" strike="noStrike" dirty="0">
                          <a:effectLst/>
                        </a:rPr>
                        <a:t>4 – 5ft</a:t>
                      </a:r>
                      <a:endParaRPr lang="en-US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9878" marR="39878" marT="2215" marB="0" anchor="ctr"/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none" strike="noStrike">
                          <a:effectLst/>
                        </a:rPr>
                        <a:t>Rocky shore. Little to no sargassum at beach, low visibility</a:t>
                      </a:r>
                      <a:endParaRPr lang="en-US" sz="1600" u="none" strike="noStrike">
                        <a:effectLst/>
                      </a:endParaRPr>
                    </a:p>
                    <a:p>
                      <a:pPr marL="0" marR="0" algn="ct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none" strike="noStrike">
                          <a:effectLst/>
                        </a:rPr>
                        <a:t> </a:t>
                      </a:r>
                      <a:endParaRPr lang="en-US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9878" marR="39878" marT="2215" marB="0" anchor="ctr"/>
                </a:tc>
                <a:extLst>
                  <a:ext uri="{0D108BD9-81ED-4DB2-BD59-A6C34878D82A}">
                    <a16:rowId xmlns:a16="http://schemas.microsoft.com/office/drawing/2014/main" val="2082118432"/>
                  </a:ext>
                </a:extLst>
              </a:tr>
              <a:tr h="664665"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none" strike="noStrike">
                          <a:effectLst/>
                        </a:rPr>
                        <a:t>Guayama</a:t>
                      </a:r>
                      <a:endParaRPr lang="en-US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9878" marR="39878" marT="2215" marB="0" anchor="ctr"/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l-PL" sz="1300" u="none" strike="noStrike">
                          <a:effectLst/>
                        </a:rPr>
                        <a:t>17°55'51.3"N 66°09'41.0"W;</a:t>
                      </a:r>
                      <a:endParaRPr lang="pl-PL" sz="1600" u="none" strike="noStrike">
                        <a:effectLst/>
                      </a:endParaRPr>
                    </a:p>
                    <a:p>
                      <a:pPr marL="0" marR="0" algn="ct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l-PL" sz="1300" u="none" strike="noStrike">
                          <a:effectLst/>
                        </a:rPr>
                        <a:t>17°55'47.3"N 66°09'32.1"W</a:t>
                      </a:r>
                      <a:endParaRPr lang="pl-PL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9878" marR="39878" marT="2215" marB="0" anchor="ctr"/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none" strike="noStrike" dirty="0">
                          <a:effectLst/>
                        </a:rPr>
                        <a:t>1-10ft</a:t>
                      </a:r>
                      <a:endParaRPr lang="en-US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9878" marR="39878" marT="2215" marB="0" anchor="ctr"/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none" strike="noStrike" dirty="0">
                          <a:effectLst/>
                        </a:rPr>
                        <a:t>Rocky Reef within 50ft of shoreline, coral was present. Close to a harbor, low visibility. High amount of algae and fish, other types of sea urchin present, medium turbidity.</a:t>
                      </a:r>
                      <a:endParaRPr lang="en-US" sz="1600" u="none" strike="noStrike" dirty="0">
                        <a:effectLst/>
                      </a:endParaRPr>
                    </a:p>
                    <a:p>
                      <a:pPr marL="0" marR="0" algn="ct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none" strike="noStrike" dirty="0">
                          <a:effectLst/>
                        </a:rPr>
                        <a:t> </a:t>
                      </a:r>
                      <a:endParaRPr lang="en-US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9878" marR="39878" marT="2215" marB="0" anchor="ctr"/>
                </a:tc>
                <a:extLst>
                  <a:ext uri="{0D108BD9-81ED-4DB2-BD59-A6C34878D82A}">
                    <a16:rowId xmlns:a16="http://schemas.microsoft.com/office/drawing/2014/main" val="646890722"/>
                  </a:ext>
                </a:extLst>
              </a:tr>
              <a:tr h="664665"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none" strike="noStrike">
                          <a:effectLst/>
                        </a:rPr>
                        <a:t>Isabella</a:t>
                      </a:r>
                      <a:endParaRPr lang="en-US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9878" marR="39878" marT="2215" marB="0" anchor="ctr"/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none" strike="noStrike">
                          <a:effectLst/>
                        </a:rPr>
                        <a:t>18°30'56.8"N 67°06'00.6"W</a:t>
                      </a:r>
                      <a:endParaRPr lang="en-US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9878" marR="39878" marT="2215" marB="0" anchor="ctr"/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none" strike="noStrike" dirty="0">
                          <a:effectLst/>
                        </a:rPr>
                        <a:t>2ft-6ft</a:t>
                      </a:r>
                      <a:endParaRPr lang="en-US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9878" marR="39878" marT="2215" marB="0" anchor="ctr"/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none" strike="noStrike">
                          <a:effectLst/>
                        </a:rPr>
                        <a:t>Rocky Reef within 50ft of shoreline, coral was present. Strong current and riptide, healthy specimens (full gut).</a:t>
                      </a:r>
                      <a:endParaRPr lang="en-US" sz="1600" u="none" strike="noStrike">
                        <a:effectLst/>
                      </a:endParaRPr>
                    </a:p>
                    <a:p>
                      <a:pPr marL="0" marR="0" algn="ct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none" strike="noStrike">
                          <a:effectLst/>
                        </a:rPr>
                        <a:t> </a:t>
                      </a:r>
                      <a:endParaRPr lang="en-US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9878" marR="39878" marT="2215" marB="0" anchor="ctr"/>
                </a:tc>
                <a:extLst>
                  <a:ext uri="{0D108BD9-81ED-4DB2-BD59-A6C34878D82A}">
                    <a16:rowId xmlns:a16="http://schemas.microsoft.com/office/drawing/2014/main" val="1856947582"/>
                  </a:ext>
                </a:extLst>
              </a:tr>
              <a:tr h="664665"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none" strike="noStrike">
                          <a:effectLst/>
                        </a:rPr>
                        <a:t>Luquillo</a:t>
                      </a:r>
                      <a:endParaRPr lang="en-US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9878" marR="39878" marT="2215" marB="0" anchor="ctr"/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none" strike="noStrike">
                          <a:effectLst/>
                        </a:rPr>
                        <a:t>18°23'15.3"N 65°43'10.6"W</a:t>
                      </a:r>
                      <a:endParaRPr lang="en-US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9878" marR="39878" marT="2215" marB="0" anchor="ctr"/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none" strike="noStrike" dirty="0">
                          <a:effectLst/>
                        </a:rPr>
                        <a:t>3 ft</a:t>
                      </a:r>
                      <a:endParaRPr lang="en-US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9878" marR="39878" marT="2215" marB="0" anchor="ctr"/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none" strike="noStrike">
                          <a:effectLst/>
                        </a:rPr>
                        <a:t>Rocks surrounded by an algae bed, no coral. Urchin found in rock, rock found in big algae bed, healthy specimens (full gut).</a:t>
                      </a:r>
                      <a:endParaRPr lang="en-US" sz="1600" u="none" strike="noStrike">
                        <a:effectLst/>
                      </a:endParaRPr>
                    </a:p>
                    <a:p>
                      <a:pPr marL="0" marR="0" algn="ct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none" strike="noStrike">
                          <a:effectLst/>
                        </a:rPr>
                        <a:t> </a:t>
                      </a:r>
                      <a:endParaRPr lang="en-US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9878" marR="39878" marT="2215" marB="0" anchor="ctr"/>
                </a:tc>
                <a:extLst>
                  <a:ext uri="{0D108BD9-81ED-4DB2-BD59-A6C34878D82A}">
                    <a16:rowId xmlns:a16="http://schemas.microsoft.com/office/drawing/2014/main" val="3350408998"/>
                  </a:ext>
                </a:extLst>
              </a:tr>
              <a:tr h="664665"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none" strike="noStrike">
                          <a:effectLst/>
                        </a:rPr>
                        <a:t>Ponce</a:t>
                      </a:r>
                      <a:endParaRPr lang="en-US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9878" marR="39878" marT="2215" marB="0" anchor="ctr"/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l-PL" sz="1300" u="none" strike="noStrike">
                          <a:effectLst/>
                        </a:rPr>
                        <a:t>17°57'50.5"N 66°36'35.9"W;</a:t>
                      </a:r>
                      <a:endParaRPr lang="pl-PL" sz="1600" u="none" strike="noStrike">
                        <a:effectLst/>
                      </a:endParaRPr>
                    </a:p>
                    <a:p>
                      <a:pPr marL="0" marR="0" algn="ct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l-PL" sz="1300" u="none" strike="noStrike">
                          <a:effectLst/>
                        </a:rPr>
                        <a:t>17°58'20.7"N 66°37'04.5"W;</a:t>
                      </a:r>
                      <a:endParaRPr lang="pl-PL" sz="1600" u="none" strike="noStrike">
                        <a:effectLst/>
                      </a:endParaRPr>
                    </a:p>
                    <a:p>
                      <a:pPr marL="0" marR="0" algn="ct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l-PL" sz="1300" u="none" strike="noStrike">
                          <a:effectLst/>
                        </a:rPr>
                        <a:t>17°57'54.5"N 66°36'28.1"W</a:t>
                      </a:r>
                      <a:endParaRPr lang="pl-PL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9878" marR="39878" marT="2215" marB="0" anchor="ctr"/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none" strike="noStrike" dirty="0">
                          <a:effectLst/>
                        </a:rPr>
                        <a:t>3 ft - 15ft</a:t>
                      </a:r>
                      <a:endParaRPr lang="en-US" sz="1600" u="none" strike="noStrike" dirty="0">
                        <a:effectLst/>
                      </a:endParaRPr>
                    </a:p>
                    <a:p>
                      <a:pPr marL="0" marR="0" algn="ct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9878" marR="39878" marT="2215" marB="0" anchor="ctr"/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none" strike="noStrike">
                          <a:effectLst/>
                        </a:rPr>
                        <a:t>Rocks, little to no algae, no coral, within 50 ft of shore. Moderate levels of human trash, visibility good.</a:t>
                      </a:r>
                      <a:endParaRPr lang="en-US" sz="1600" u="none" strike="noStrike">
                        <a:effectLst/>
                      </a:endParaRPr>
                    </a:p>
                    <a:p>
                      <a:pPr marL="0" marR="0" algn="ct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none" strike="noStrike">
                          <a:effectLst/>
                        </a:rPr>
                        <a:t> </a:t>
                      </a:r>
                      <a:endParaRPr lang="en-US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9878" marR="39878" marT="2215" marB="0" anchor="ctr"/>
                </a:tc>
                <a:extLst>
                  <a:ext uri="{0D108BD9-81ED-4DB2-BD59-A6C34878D82A}">
                    <a16:rowId xmlns:a16="http://schemas.microsoft.com/office/drawing/2014/main" val="1084890346"/>
                  </a:ext>
                </a:extLst>
              </a:tr>
              <a:tr h="870120"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none" strike="noStrike">
                          <a:effectLst/>
                        </a:rPr>
                        <a:t>Rincon</a:t>
                      </a:r>
                      <a:endParaRPr lang="en-US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9878" marR="39878" marT="2215" marB="0" anchor="ctr"/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none" strike="noStrike">
                          <a:effectLst/>
                        </a:rPr>
                        <a:t>18°20'35.2"N 67°15'36.5"W</a:t>
                      </a:r>
                      <a:endParaRPr lang="en-US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9878" marR="39878" marT="2215" marB="0" anchor="ctr"/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none" strike="noStrike" dirty="0">
                          <a:effectLst/>
                        </a:rPr>
                        <a:t>4 ft to 15 ft</a:t>
                      </a:r>
                      <a:endParaRPr lang="en-US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9878" marR="39878" marT="2215" marB="0" anchor="ctr"/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none" strike="noStrike" dirty="0">
                          <a:effectLst/>
                        </a:rPr>
                        <a:t>Rocky Reef within 50ft of shoreline, coral was present. Many boats coming in and out that caused a lot of debris (highly turbid waters). Low visibility (4 feet). Healthy Specimens.</a:t>
                      </a:r>
                      <a:endParaRPr lang="en-US" sz="1600" u="none" strike="noStrike" dirty="0">
                        <a:effectLst/>
                      </a:endParaRPr>
                    </a:p>
                    <a:p>
                      <a:pPr marL="0" marR="0" algn="ct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none" strike="noStrike" dirty="0">
                          <a:effectLst/>
                        </a:rPr>
                        <a:t> </a:t>
                      </a:r>
                      <a:endParaRPr lang="en-US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9878" marR="39878" marT="2215" marB="0" anchor="ctr"/>
                </a:tc>
                <a:extLst>
                  <a:ext uri="{0D108BD9-81ED-4DB2-BD59-A6C34878D82A}">
                    <a16:rowId xmlns:a16="http://schemas.microsoft.com/office/drawing/2014/main" val="34943913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2409796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3517BB5E-19E7-476D-B62A-BE5C587DF88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38108237"/>
              </p:ext>
            </p:extLst>
          </p:nvPr>
        </p:nvGraphicFramePr>
        <p:xfrm>
          <a:off x="1412875" y="198394"/>
          <a:ext cx="8874125" cy="66596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38" name="Acrobat Document" r:id="rId4" imgW="1756071" imgH="1318009" progId="AcroExch.Document.DC">
                  <p:embed/>
                </p:oleObj>
              </mc:Choice>
              <mc:Fallback>
                <p:oleObj name="Acrobat Document" r:id="rId4" imgW="1756071" imgH="1318009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412875" y="198394"/>
                        <a:ext cx="8874125" cy="66596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5894987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DB7A43BB-0BDC-4D40-A92D-9A1F3F456D3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08987025"/>
              </p:ext>
            </p:extLst>
          </p:nvPr>
        </p:nvGraphicFramePr>
        <p:xfrm>
          <a:off x="1546225" y="238125"/>
          <a:ext cx="8537575" cy="64070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62" name="Acrobat Document" r:id="rId3" imgW="1756071" imgH="1318009" progId="AcroExch.Document.DC">
                  <p:embed/>
                </p:oleObj>
              </mc:Choice>
              <mc:Fallback>
                <p:oleObj name="Acrobat Document" r:id="rId3" imgW="1756071" imgH="1318009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46225" y="238125"/>
                        <a:ext cx="8537575" cy="640704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8086893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E8020254-7B9C-45EF-B3C5-C78ADDF26CC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92629905"/>
              </p:ext>
            </p:extLst>
          </p:nvPr>
        </p:nvGraphicFramePr>
        <p:xfrm>
          <a:off x="1685925" y="244475"/>
          <a:ext cx="8639175" cy="6483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86" name="Acrobat Document" r:id="rId3" imgW="1756071" imgH="1318009" progId="AcroExch.Document.DC">
                  <p:embed/>
                </p:oleObj>
              </mc:Choice>
              <mc:Fallback>
                <p:oleObj name="Acrobat Document" r:id="rId3" imgW="1756071" imgH="1318009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85925" y="244475"/>
                        <a:ext cx="8639175" cy="64832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1219903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10B86E38-0E1F-4CB4-A0AC-DDC4BD93A04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4228096"/>
              </p:ext>
            </p:extLst>
          </p:nvPr>
        </p:nvGraphicFramePr>
        <p:xfrm>
          <a:off x="1323975" y="161925"/>
          <a:ext cx="8721725" cy="6545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10" name="Acrobat Document" r:id="rId3" imgW="1756071" imgH="1318009" progId="AcroExch.Document.DC">
                  <p:embed/>
                </p:oleObj>
              </mc:Choice>
              <mc:Fallback>
                <p:oleObj name="Acrobat Document" r:id="rId3" imgW="1756071" imgH="1318009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323975" y="161925"/>
                        <a:ext cx="8721725" cy="65452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3396612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A776631B-B245-4D54-9EF8-5B2498590F7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1067266"/>
              </p:ext>
            </p:extLst>
          </p:nvPr>
        </p:nvGraphicFramePr>
        <p:xfrm>
          <a:off x="1704975" y="161925"/>
          <a:ext cx="8448675" cy="63403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34" name="Acrobat Document" r:id="rId3" imgW="1756071" imgH="1318009" progId="AcroExch.Document.DC">
                  <p:embed/>
                </p:oleObj>
              </mc:Choice>
              <mc:Fallback>
                <p:oleObj name="Acrobat Document" r:id="rId3" imgW="1756071" imgH="1318009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04975" y="161925"/>
                        <a:ext cx="8448675" cy="634032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8367974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B92DF19F-AE41-4497-B5E5-C52DED06DDD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23757213"/>
              </p:ext>
            </p:extLst>
          </p:nvPr>
        </p:nvGraphicFramePr>
        <p:xfrm>
          <a:off x="1355725" y="72987"/>
          <a:ext cx="8943975" cy="6712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58" name="Acrobat Document" r:id="rId3" imgW="1756071" imgH="1318009" progId="AcroExch.Document.DC">
                  <p:embed/>
                </p:oleObj>
              </mc:Choice>
              <mc:Fallback>
                <p:oleObj name="Acrobat Document" r:id="rId3" imgW="1756071" imgH="1318009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355725" y="72987"/>
                        <a:ext cx="8943975" cy="6712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8018901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5AC7D8C1-59C4-4678-AC87-52F371C5421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86051713"/>
              </p:ext>
            </p:extLst>
          </p:nvPr>
        </p:nvGraphicFramePr>
        <p:xfrm>
          <a:off x="1057275" y="1"/>
          <a:ext cx="9020175" cy="67692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82" name="Acrobat Document" r:id="rId3" imgW="1756071" imgH="1318009" progId="AcroExch.Document.DC">
                  <p:embed/>
                </p:oleObj>
              </mc:Choice>
              <mc:Fallback>
                <p:oleObj name="Acrobat Document" r:id="rId3" imgW="1756071" imgH="1318009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57275" y="1"/>
                        <a:ext cx="9020175" cy="67692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2393927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17AA590D-29D4-4BF0-B11E-3FA9CD67AB1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68488766"/>
              </p:ext>
            </p:extLst>
          </p:nvPr>
        </p:nvGraphicFramePr>
        <p:xfrm>
          <a:off x="1222375" y="93556"/>
          <a:ext cx="9013825" cy="67644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05" name="Acrobat Document" r:id="rId3" imgW="1756071" imgH="1318009" progId="AcroExch.Document.DC">
                  <p:embed/>
                </p:oleObj>
              </mc:Choice>
              <mc:Fallback>
                <p:oleObj name="Acrobat Document" r:id="rId3" imgW="1756071" imgH="1318009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222375" y="93556"/>
                        <a:ext cx="9013825" cy="676444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0790354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2ABAA6A4-AF41-4CEF-B3EC-3777BD8F4AA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22492614"/>
              </p:ext>
            </p:extLst>
          </p:nvPr>
        </p:nvGraphicFramePr>
        <p:xfrm>
          <a:off x="1374775" y="180208"/>
          <a:ext cx="8658225" cy="64975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29" name="Acrobat Document" r:id="rId3" imgW="1756071" imgH="1318009" progId="AcroExch.Document.DC">
                  <p:embed/>
                </p:oleObj>
              </mc:Choice>
              <mc:Fallback>
                <p:oleObj name="Acrobat Document" r:id="rId3" imgW="1756071" imgH="1318009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374775" y="180208"/>
                        <a:ext cx="8658225" cy="649758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7861460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3418A830-A98F-43C3-82C6-95A926A1037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28473917"/>
              </p:ext>
            </p:extLst>
          </p:nvPr>
        </p:nvGraphicFramePr>
        <p:xfrm>
          <a:off x="1355725" y="123024"/>
          <a:ext cx="8810625" cy="66119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53" name="Acrobat Document" r:id="rId3" imgW="1756071" imgH="1318009" progId="AcroExch.Document.DC">
                  <p:embed/>
                </p:oleObj>
              </mc:Choice>
              <mc:Fallback>
                <p:oleObj name="Acrobat Document" r:id="rId3" imgW="1756071" imgH="1318009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355725" y="123024"/>
                        <a:ext cx="8810625" cy="661195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989452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86E8847-EBD2-4C94-BDE2-E14F6A395C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19327803"/>
              </p:ext>
            </p:extLst>
          </p:nvPr>
        </p:nvGraphicFramePr>
        <p:xfrm>
          <a:off x="643467" y="1020188"/>
          <a:ext cx="10905067" cy="49467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27973">
                  <a:extLst>
                    <a:ext uri="{9D8B030D-6E8A-4147-A177-3AD203B41FA5}">
                      <a16:colId xmlns:a16="http://schemas.microsoft.com/office/drawing/2014/main" val="1499481442"/>
                    </a:ext>
                  </a:extLst>
                </a:gridCol>
                <a:gridCol w="1523020">
                  <a:extLst>
                    <a:ext uri="{9D8B030D-6E8A-4147-A177-3AD203B41FA5}">
                      <a16:colId xmlns:a16="http://schemas.microsoft.com/office/drawing/2014/main" val="4062130969"/>
                    </a:ext>
                  </a:extLst>
                </a:gridCol>
                <a:gridCol w="1342507">
                  <a:extLst>
                    <a:ext uri="{9D8B030D-6E8A-4147-A177-3AD203B41FA5}">
                      <a16:colId xmlns:a16="http://schemas.microsoft.com/office/drawing/2014/main" val="460959840"/>
                    </a:ext>
                  </a:extLst>
                </a:gridCol>
                <a:gridCol w="1523020">
                  <a:extLst>
                    <a:ext uri="{9D8B030D-6E8A-4147-A177-3AD203B41FA5}">
                      <a16:colId xmlns:a16="http://schemas.microsoft.com/office/drawing/2014/main" val="3633565372"/>
                    </a:ext>
                  </a:extLst>
                </a:gridCol>
                <a:gridCol w="1342507">
                  <a:extLst>
                    <a:ext uri="{9D8B030D-6E8A-4147-A177-3AD203B41FA5}">
                      <a16:colId xmlns:a16="http://schemas.microsoft.com/office/drawing/2014/main" val="2052752450"/>
                    </a:ext>
                  </a:extLst>
                </a:gridCol>
                <a:gridCol w="1523020">
                  <a:extLst>
                    <a:ext uri="{9D8B030D-6E8A-4147-A177-3AD203B41FA5}">
                      <a16:colId xmlns:a16="http://schemas.microsoft.com/office/drawing/2014/main" val="336901098"/>
                    </a:ext>
                  </a:extLst>
                </a:gridCol>
                <a:gridCol w="1523020">
                  <a:extLst>
                    <a:ext uri="{9D8B030D-6E8A-4147-A177-3AD203B41FA5}">
                      <a16:colId xmlns:a16="http://schemas.microsoft.com/office/drawing/2014/main" val="1444975452"/>
                    </a:ext>
                  </a:extLst>
                </a:gridCol>
              </a:tblGrid>
              <a:tr h="535292">
                <a:tc>
                  <a:txBody>
                    <a:bodyPr/>
                    <a:lstStyle/>
                    <a:p>
                      <a:pPr algn="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43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35" marR="9135" marT="9135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u="none" strike="noStrike" dirty="0">
                          <a:effectLst/>
                        </a:rPr>
                        <a:t>1.5 in</a:t>
                      </a:r>
                      <a:endParaRPr lang="en-US" sz="43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35" marR="9135" marT="9135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u="none" strike="noStrike" dirty="0">
                          <a:effectLst/>
                        </a:rPr>
                        <a:t>2 in</a:t>
                      </a:r>
                      <a:endParaRPr lang="en-US" sz="43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35" marR="9135" marT="9135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u="none" strike="noStrike" dirty="0">
                          <a:effectLst/>
                        </a:rPr>
                        <a:t>2.5 in</a:t>
                      </a:r>
                      <a:endParaRPr lang="en-US" sz="43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35" marR="9135" marT="9135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u="none" strike="noStrike" dirty="0">
                          <a:effectLst/>
                        </a:rPr>
                        <a:t>3 in</a:t>
                      </a:r>
                      <a:endParaRPr lang="en-US" sz="43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35" marR="9135" marT="9135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u="none" strike="noStrike" dirty="0">
                          <a:effectLst/>
                        </a:rPr>
                        <a:t>3.5 in</a:t>
                      </a:r>
                      <a:endParaRPr lang="en-US" sz="43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35" marR="9135" marT="9135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u="none" strike="noStrike">
                          <a:effectLst/>
                        </a:rPr>
                        <a:t>4.5 in</a:t>
                      </a:r>
                      <a:endParaRPr lang="en-US" sz="4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35" marR="9135" marT="9135" marB="0" anchor="ctr"/>
                </a:tc>
                <a:extLst>
                  <a:ext uri="{0D108BD9-81ED-4DB2-BD59-A6C34878D82A}">
                    <a16:rowId xmlns:a16="http://schemas.microsoft.com/office/drawing/2014/main" val="1670242756"/>
                  </a:ext>
                </a:extLst>
              </a:tr>
              <a:tr h="535292">
                <a:tc>
                  <a:txBody>
                    <a:bodyPr/>
                    <a:lstStyle/>
                    <a:p>
                      <a:pPr algn="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u="none" strike="noStrike">
                          <a:effectLst/>
                        </a:rPr>
                        <a:t>Rincon</a:t>
                      </a:r>
                      <a:endParaRPr lang="en-US" sz="4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35" marR="9135" marT="9135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u="none" strike="noStrike" dirty="0">
                          <a:effectLst/>
                        </a:rPr>
                        <a:t>-</a:t>
                      </a:r>
                      <a:endParaRPr lang="en-US" sz="43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35" marR="9135" marT="9135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u="none" strike="noStrike">
                          <a:effectLst/>
                        </a:rPr>
                        <a:t>1</a:t>
                      </a:r>
                      <a:endParaRPr lang="en-US" sz="4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35" marR="9135" marT="9135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u="none" strike="noStrike">
                          <a:effectLst/>
                        </a:rPr>
                        <a:t>2</a:t>
                      </a:r>
                      <a:endParaRPr lang="en-US" sz="4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35" marR="9135" marT="9135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u="none" strike="noStrike" dirty="0">
                          <a:effectLst/>
                        </a:rPr>
                        <a:t>4</a:t>
                      </a:r>
                      <a:endParaRPr lang="en-US" sz="43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35" marR="9135" marT="9135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u="none" strike="noStrike" dirty="0">
                          <a:effectLst/>
                        </a:rPr>
                        <a:t>-</a:t>
                      </a:r>
                      <a:endParaRPr lang="en-US" sz="43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35" marR="9135" marT="9135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u="none" strike="noStrike">
                          <a:effectLst/>
                        </a:rPr>
                        <a:t>-</a:t>
                      </a:r>
                      <a:endParaRPr lang="en-US" sz="4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35" marR="9135" marT="9135" marB="0" anchor="ctr"/>
                </a:tc>
                <a:extLst>
                  <a:ext uri="{0D108BD9-81ED-4DB2-BD59-A6C34878D82A}">
                    <a16:rowId xmlns:a16="http://schemas.microsoft.com/office/drawing/2014/main" val="3019651044"/>
                  </a:ext>
                </a:extLst>
              </a:tr>
              <a:tr h="535292">
                <a:tc>
                  <a:txBody>
                    <a:bodyPr/>
                    <a:lstStyle/>
                    <a:p>
                      <a:pPr algn="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u="none" strike="noStrike">
                          <a:effectLst/>
                        </a:rPr>
                        <a:t>Ponce</a:t>
                      </a:r>
                      <a:endParaRPr lang="en-US" sz="4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35" marR="9135" marT="9135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u="none" strike="noStrike" dirty="0">
                          <a:effectLst/>
                        </a:rPr>
                        <a:t>-</a:t>
                      </a:r>
                      <a:endParaRPr lang="en-US" sz="43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35" marR="9135" marT="9135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u="none" strike="noStrike">
                          <a:effectLst/>
                        </a:rPr>
                        <a:t>1</a:t>
                      </a:r>
                      <a:endParaRPr lang="en-US" sz="4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35" marR="9135" marT="9135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u="none" strike="noStrike">
                          <a:effectLst/>
                        </a:rPr>
                        <a:t>-</a:t>
                      </a:r>
                      <a:endParaRPr lang="en-US" sz="4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35" marR="9135" marT="9135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u="none" strike="noStrike" dirty="0">
                          <a:effectLst/>
                        </a:rPr>
                        <a:t>3</a:t>
                      </a:r>
                      <a:endParaRPr lang="en-US" sz="43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35" marR="9135" marT="9135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u="none" strike="noStrike" dirty="0">
                          <a:effectLst/>
                        </a:rPr>
                        <a:t>-</a:t>
                      </a:r>
                      <a:endParaRPr lang="en-US" sz="43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35" marR="9135" marT="9135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u="none" strike="noStrike" dirty="0">
                          <a:effectLst/>
                        </a:rPr>
                        <a:t>-</a:t>
                      </a:r>
                      <a:endParaRPr lang="en-US" sz="43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35" marR="9135" marT="9135" marB="0" anchor="ctr"/>
                </a:tc>
                <a:extLst>
                  <a:ext uri="{0D108BD9-81ED-4DB2-BD59-A6C34878D82A}">
                    <a16:rowId xmlns:a16="http://schemas.microsoft.com/office/drawing/2014/main" val="1210584705"/>
                  </a:ext>
                </a:extLst>
              </a:tr>
              <a:tr h="535292">
                <a:tc>
                  <a:txBody>
                    <a:bodyPr/>
                    <a:lstStyle/>
                    <a:p>
                      <a:pPr algn="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u="none" strike="noStrike">
                          <a:effectLst/>
                        </a:rPr>
                        <a:t>Luquillo</a:t>
                      </a:r>
                      <a:endParaRPr lang="en-US" sz="4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35" marR="9135" marT="9135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u="none" strike="noStrike" dirty="0">
                          <a:effectLst/>
                        </a:rPr>
                        <a:t>-</a:t>
                      </a:r>
                      <a:endParaRPr lang="en-US" sz="43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35" marR="9135" marT="9135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u="none" strike="noStrike">
                          <a:effectLst/>
                        </a:rPr>
                        <a:t>-</a:t>
                      </a:r>
                      <a:endParaRPr lang="en-US" sz="4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35" marR="9135" marT="9135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u="none" strike="noStrike">
                          <a:effectLst/>
                        </a:rPr>
                        <a:t>3</a:t>
                      </a:r>
                      <a:endParaRPr lang="en-US" sz="4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35" marR="9135" marT="9135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u="none" strike="noStrike" dirty="0">
                          <a:effectLst/>
                        </a:rPr>
                        <a:t>1</a:t>
                      </a:r>
                      <a:endParaRPr lang="en-US" sz="43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35" marR="9135" marT="9135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u="none" strike="noStrike" dirty="0">
                          <a:effectLst/>
                        </a:rPr>
                        <a:t>-</a:t>
                      </a:r>
                      <a:endParaRPr lang="en-US" sz="43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35" marR="9135" marT="9135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u="none" strike="noStrike" dirty="0">
                          <a:effectLst/>
                        </a:rPr>
                        <a:t>-</a:t>
                      </a:r>
                      <a:endParaRPr lang="en-US" sz="43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35" marR="9135" marT="9135" marB="0" anchor="ctr"/>
                </a:tc>
                <a:extLst>
                  <a:ext uri="{0D108BD9-81ED-4DB2-BD59-A6C34878D82A}">
                    <a16:rowId xmlns:a16="http://schemas.microsoft.com/office/drawing/2014/main" val="2976412426"/>
                  </a:ext>
                </a:extLst>
              </a:tr>
              <a:tr h="535292">
                <a:tc>
                  <a:txBody>
                    <a:bodyPr/>
                    <a:lstStyle/>
                    <a:p>
                      <a:pPr algn="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u="none" strike="noStrike" dirty="0">
                          <a:effectLst/>
                        </a:rPr>
                        <a:t>Isabela</a:t>
                      </a:r>
                      <a:endParaRPr lang="en-US" sz="43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35" marR="9135" marT="9135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u="none" strike="noStrike" dirty="0">
                          <a:effectLst/>
                        </a:rPr>
                        <a:t>1</a:t>
                      </a:r>
                      <a:endParaRPr lang="en-US" sz="43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35" marR="9135" marT="9135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u="none" strike="noStrike" dirty="0">
                          <a:effectLst/>
                        </a:rPr>
                        <a:t>-</a:t>
                      </a:r>
                      <a:endParaRPr lang="en-US" sz="43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35" marR="9135" marT="9135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u="none" strike="noStrike" dirty="0">
                          <a:effectLst/>
                        </a:rPr>
                        <a:t>1</a:t>
                      </a:r>
                      <a:endParaRPr lang="en-US" sz="43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35" marR="9135" marT="9135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u="none" strike="noStrike" dirty="0">
                          <a:effectLst/>
                        </a:rPr>
                        <a:t>2</a:t>
                      </a:r>
                      <a:endParaRPr lang="en-US" sz="43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35" marR="9135" marT="9135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u="none" strike="noStrike" dirty="0">
                          <a:effectLst/>
                        </a:rPr>
                        <a:t>-</a:t>
                      </a:r>
                      <a:endParaRPr lang="en-US" sz="43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35" marR="9135" marT="9135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u="none" strike="noStrike" dirty="0">
                          <a:effectLst/>
                        </a:rPr>
                        <a:t>1</a:t>
                      </a:r>
                      <a:endParaRPr lang="en-US" sz="43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35" marR="9135" marT="9135" marB="0" anchor="ctr"/>
                </a:tc>
                <a:extLst>
                  <a:ext uri="{0D108BD9-81ED-4DB2-BD59-A6C34878D82A}">
                    <a16:rowId xmlns:a16="http://schemas.microsoft.com/office/drawing/2014/main" val="1908622313"/>
                  </a:ext>
                </a:extLst>
              </a:tr>
              <a:tr h="535292">
                <a:tc>
                  <a:txBody>
                    <a:bodyPr/>
                    <a:lstStyle/>
                    <a:p>
                      <a:pPr algn="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u="none" strike="noStrike">
                          <a:effectLst/>
                        </a:rPr>
                        <a:t>Guayama</a:t>
                      </a:r>
                      <a:endParaRPr lang="en-US" sz="4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35" marR="9135" marT="9135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u="none" strike="noStrike" dirty="0">
                          <a:effectLst/>
                        </a:rPr>
                        <a:t>1</a:t>
                      </a:r>
                      <a:endParaRPr lang="en-US" sz="43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35" marR="9135" marT="9135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u="none" strike="noStrike">
                          <a:effectLst/>
                        </a:rPr>
                        <a:t>1</a:t>
                      </a:r>
                      <a:endParaRPr lang="en-US" sz="4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35" marR="9135" marT="9135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u="none" strike="noStrike">
                          <a:effectLst/>
                        </a:rPr>
                        <a:t>1</a:t>
                      </a:r>
                      <a:endParaRPr lang="en-US" sz="4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35" marR="9135" marT="9135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u="none" strike="noStrike" dirty="0">
                          <a:effectLst/>
                        </a:rPr>
                        <a:t>-</a:t>
                      </a:r>
                      <a:endParaRPr lang="en-US" sz="43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35" marR="9135" marT="9135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u="none" strike="noStrike">
                          <a:effectLst/>
                        </a:rPr>
                        <a:t>-</a:t>
                      </a:r>
                      <a:endParaRPr lang="en-US" sz="4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35" marR="9135" marT="9135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u="none" strike="noStrike" dirty="0">
                          <a:effectLst/>
                        </a:rPr>
                        <a:t>-</a:t>
                      </a:r>
                      <a:endParaRPr lang="en-US" sz="43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35" marR="9135" marT="9135" marB="0" anchor="ctr"/>
                </a:tc>
                <a:extLst>
                  <a:ext uri="{0D108BD9-81ED-4DB2-BD59-A6C34878D82A}">
                    <a16:rowId xmlns:a16="http://schemas.microsoft.com/office/drawing/2014/main" val="1168651294"/>
                  </a:ext>
                </a:extLst>
              </a:tr>
              <a:tr h="535292">
                <a:tc>
                  <a:txBody>
                    <a:bodyPr/>
                    <a:lstStyle/>
                    <a:p>
                      <a:pPr algn="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u="none" strike="noStrike">
                          <a:effectLst/>
                        </a:rPr>
                        <a:t>Guanica</a:t>
                      </a:r>
                      <a:endParaRPr lang="en-US" sz="4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35" marR="9135" marT="9135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u="none" strike="noStrike" dirty="0">
                          <a:effectLst/>
                        </a:rPr>
                        <a:t>1</a:t>
                      </a:r>
                      <a:endParaRPr lang="en-US" sz="43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35" marR="9135" marT="9135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u="none" strike="noStrike">
                          <a:effectLst/>
                        </a:rPr>
                        <a:t>1</a:t>
                      </a:r>
                      <a:endParaRPr lang="en-US" sz="4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35" marR="9135" marT="9135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u="none" strike="noStrike">
                          <a:effectLst/>
                        </a:rPr>
                        <a:t>-</a:t>
                      </a:r>
                      <a:endParaRPr lang="en-US" sz="4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35" marR="9135" marT="9135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u="none" strike="noStrike" dirty="0">
                          <a:effectLst/>
                        </a:rPr>
                        <a:t>1</a:t>
                      </a:r>
                      <a:endParaRPr lang="en-US" sz="43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35" marR="9135" marT="9135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u="none" strike="noStrike">
                          <a:effectLst/>
                        </a:rPr>
                        <a:t>-</a:t>
                      </a:r>
                      <a:endParaRPr lang="en-US" sz="4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35" marR="9135" marT="9135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u="none" strike="noStrike" dirty="0">
                          <a:effectLst/>
                        </a:rPr>
                        <a:t>-</a:t>
                      </a:r>
                      <a:endParaRPr lang="en-US" sz="43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35" marR="9135" marT="9135" marB="0" anchor="ctr"/>
                </a:tc>
                <a:extLst>
                  <a:ext uri="{0D108BD9-81ED-4DB2-BD59-A6C34878D82A}">
                    <a16:rowId xmlns:a16="http://schemas.microsoft.com/office/drawing/2014/main" val="3412677611"/>
                  </a:ext>
                </a:extLst>
              </a:tr>
              <a:tr h="535292">
                <a:tc>
                  <a:txBody>
                    <a:bodyPr/>
                    <a:lstStyle/>
                    <a:p>
                      <a:pPr algn="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u="none" strike="noStrike">
                          <a:effectLst/>
                        </a:rPr>
                        <a:t>Culebra</a:t>
                      </a:r>
                      <a:endParaRPr lang="en-US" sz="4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35" marR="9135" marT="9135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u="none" strike="noStrike" dirty="0">
                          <a:effectLst/>
                        </a:rPr>
                        <a:t>-</a:t>
                      </a:r>
                      <a:endParaRPr lang="en-US" sz="43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35" marR="9135" marT="9135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u="none" strike="noStrike">
                          <a:effectLst/>
                        </a:rPr>
                        <a:t>1</a:t>
                      </a:r>
                      <a:endParaRPr lang="en-US" sz="4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35" marR="9135" marT="9135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u="none" strike="noStrike">
                          <a:effectLst/>
                        </a:rPr>
                        <a:t>-</a:t>
                      </a:r>
                      <a:endParaRPr lang="en-US" sz="4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35" marR="9135" marT="9135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u="none" strike="noStrike" dirty="0">
                          <a:effectLst/>
                        </a:rPr>
                        <a:t>4</a:t>
                      </a:r>
                      <a:endParaRPr lang="en-US" sz="43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35" marR="9135" marT="9135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u="none" strike="noStrike">
                          <a:effectLst/>
                        </a:rPr>
                        <a:t>2</a:t>
                      </a:r>
                      <a:endParaRPr lang="en-US" sz="4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35" marR="9135" marT="9135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u="none" strike="noStrike" dirty="0">
                          <a:effectLst/>
                        </a:rPr>
                        <a:t>-</a:t>
                      </a:r>
                      <a:endParaRPr lang="en-US" sz="43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35" marR="9135" marT="9135" marB="0" anchor="ctr"/>
                </a:tc>
                <a:extLst>
                  <a:ext uri="{0D108BD9-81ED-4DB2-BD59-A6C34878D82A}">
                    <a16:rowId xmlns:a16="http://schemas.microsoft.com/office/drawing/2014/main" val="1109690691"/>
                  </a:ext>
                </a:extLst>
              </a:tr>
              <a:tr h="535292">
                <a:tc>
                  <a:txBody>
                    <a:bodyPr/>
                    <a:lstStyle/>
                    <a:p>
                      <a:pPr algn="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u="none" strike="noStrike">
                          <a:effectLst/>
                        </a:rPr>
                        <a:t>Ceiba</a:t>
                      </a:r>
                      <a:endParaRPr lang="en-US" sz="4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35" marR="9135" marT="9135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u="none" strike="noStrike" dirty="0">
                          <a:effectLst/>
                        </a:rPr>
                        <a:t>-</a:t>
                      </a:r>
                      <a:endParaRPr lang="en-US" sz="43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35" marR="9135" marT="9135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u="none" strike="noStrike">
                          <a:effectLst/>
                        </a:rPr>
                        <a:t>2</a:t>
                      </a:r>
                      <a:endParaRPr lang="en-US" sz="4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35" marR="9135" marT="9135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u="none" strike="noStrike">
                          <a:effectLst/>
                        </a:rPr>
                        <a:t>4</a:t>
                      </a:r>
                      <a:endParaRPr lang="en-US" sz="4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35" marR="9135" marT="9135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u="none" strike="noStrike" dirty="0">
                          <a:effectLst/>
                        </a:rPr>
                        <a:t>1</a:t>
                      </a:r>
                      <a:endParaRPr lang="en-US" sz="43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35" marR="9135" marT="9135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u="none" strike="noStrike">
                          <a:effectLst/>
                        </a:rPr>
                        <a:t>-</a:t>
                      </a:r>
                      <a:endParaRPr lang="en-US" sz="4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35" marR="9135" marT="9135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u="none" strike="noStrike" dirty="0">
                          <a:effectLst/>
                        </a:rPr>
                        <a:t>-</a:t>
                      </a:r>
                      <a:endParaRPr lang="en-US" sz="43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35" marR="9135" marT="9135" marB="0" anchor="ctr"/>
                </a:tc>
                <a:extLst>
                  <a:ext uri="{0D108BD9-81ED-4DB2-BD59-A6C34878D82A}">
                    <a16:rowId xmlns:a16="http://schemas.microsoft.com/office/drawing/2014/main" val="22598186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0759667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913A1A1D-2558-481E-AB83-CE8212A7B1A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71234779"/>
              </p:ext>
            </p:extLst>
          </p:nvPr>
        </p:nvGraphicFramePr>
        <p:xfrm>
          <a:off x="1368425" y="115876"/>
          <a:ext cx="8829675" cy="66262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77" name="Acrobat Document" r:id="rId3" imgW="1756071" imgH="1318009" progId="AcroExch.Document.DC">
                  <p:embed/>
                </p:oleObj>
              </mc:Choice>
              <mc:Fallback>
                <p:oleObj name="Acrobat Document" r:id="rId3" imgW="1756071" imgH="1318009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368425" y="115876"/>
                        <a:ext cx="8829675" cy="662624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8510170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12E6DF5D-CE94-411C-A8D5-2FEF9EF7DF5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87760941"/>
              </p:ext>
            </p:extLst>
          </p:nvPr>
        </p:nvGraphicFramePr>
        <p:xfrm>
          <a:off x="1279525" y="94432"/>
          <a:ext cx="8886825" cy="66691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01" name="Acrobat Document" r:id="rId3" imgW="1756071" imgH="1318009" progId="AcroExch.Document.DC">
                  <p:embed/>
                </p:oleObj>
              </mc:Choice>
              <mc:Fallback>
                <p:oleObj name="Acrobat Document" r:id="rId3" imgW="1756071" imgH="1318009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279525" y="94432"/>
                        <a:ext cx="8886825" cy="666913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129569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114E5A02-74BA-4F85-B5D2-E9BD8A0A2FE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80604104"/>
              </p:ext>
            </p:extLst>
          </p:nvPr>
        </p:nvGraphicFramePr>
        <p:xfrm>
          <a:off x="1412875" y="175443"/>
          <a:ext cx="8670925" cy="65071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25" name="Acrobat Document" r:id="rId3" imgW="1756071" imgH="1318009" progId="AcroExch.Document.DC">
                  <p:embed/>
                </p:oleObj>
              </mc:Choice>
              <mc:Fallback>
                <p:oleObj name="Acrobat Document" r:id="rId3" imgW="1756071" imgH="1318009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412875" y="175443"/>
                        <a:ext cx="8670925" cy="650711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5347384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5E5E8727-3BD4-4EFE-8A2B-423237FE5A3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64134571"/>
              </p:ext>
            </p:extLst>
          </p:nvPr>
        </p:nvGraphicFramePr>
        <p:xfrm>
          <a:off x="1228725" y="173060"/>
          <a:ext cx="8677275" cy="65118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49" name="Acrobat Document" r:id="rId3" imgW="1756071" imgH="1318009" progId="AcroExch.Document.DC">
                  <p:embed/>
                </p:oleObj>
              </mc:Choice>
              <mc:Fallback>
                <p:oleObj name="Acrobat Document" r:id="rId3" imgW="1756071" imgH="1318009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228725" y="173060"/>
                        <a:ext cx="8677275" cy="651187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4526433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E14294E2-7E24-4DCD-8B32-98D01550481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89135511"/>
              </p:ext>
            </p:extLst>
          </p:nvPr>
        </p:nvGraphicFramePr>
        <p:xfrm>
          <a:off x="1349375" y="117475"/>
          <a:ext cx="8626567" cy="6473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73" name="Acrobat Document" r:id="rId3" imgW="1756071" imgH="1318009" progId="AcroExch.Document.DC">
                  <p:embed/>
                </p:oleObj>
              </mc:Choice>
              <mc:Fallback>
                <p:oleObj name="Acrobat Document" r:id="rId3" imgW="1756071" imgH="1318009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349375" y="117475"/>
                        <a:ext cx="8626567" cy="6473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4866422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FB8985FF-F9FE-44B2-90CB-00E42906574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62464606"/>
              </p:ext>
            </p:extLst>
          </p:nvPr>
        </p:nvGraphicFramePr>
        <p:xfrm>
          <a:off x="1336675" y="117475"/>
          <a:ext cx="8289925" cy="62211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96" name="Acrobat Document" r:id="rId3" imgW="1756071" imgH="1318009" progId="AcroExch.Document.DC">
                  <p:embed/>
                </p:oleObj>
              </mc:Choice>
              <mc:Fallback>
                <p:oleObj name="Acrobat Document" r:id="rId3" imgW="1756071" imgH="1318009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336675" y="117475"/>
                        <a:ext cx="8289925" cy="62211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4550707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4473C230-5B0E-4014-BAD4-A9D94346874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74609265"/>
              </p:ext>
            </p:extLst>
          </p:nvPr>
        </p:nvGraphicFramePr>
        <p:xfrm>
          <a:off x="1355725" y="136525"/>
          <a:ext cx="8670925" cy="65071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20" name="Acrobat Document" r:id="rId3" imgW="1756071" imgH="1318009" progId="AcroExch.Document.DC">
                  <p:embed/>
                </p:oleObj>
              </mc:Choice>
              <mc:Fallback>
                <p:oleObj name="Acrobat Document" r:id="rId3" imgW="1756071" imgH="1318009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355725" y="136525"/>
                        <a:ext cx="8670925" cy="650711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9536340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01BCEF8B-4A78-4EE1-B8BB-8DF81F5B1F8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9091598"/>
              </p:ext>
            </p:extLst>
          </p:nvPr>
        </p:nvGraphicFramePr>
        <p:xfrm>
          <a:off x="1381125" y="92075"/>
          <a:ext cx="8524875" cy="63975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44" name="Acrobat Document" r:id="rId3" imgW="1756071" imgH="1318009" progId="AcroExch.Document.DC">
                  <p:embed/>
                </p:oleObj>
              </mc:Choice>
              <mc:Fallback>
                <p:oleObj name="Acrobat Document" r:id="rId3" imgW="1756071" imgH="1318009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381125" y="92075"/>
                        <a:ext cx="8524875" cy="63975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1603533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988133C6-A033-4180-840C-DE6675DBB57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68979813"/>
              </p:ext>
            </p:extLst>
          </p:nvPr>
        </p:nvGraphicFramePr>
        <p:xfrm>
          <a:off x="1203325" y="146851"/>
          <a:ext cx="8747125" cy="65642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68" name="Acrobat Document" r:id="rId3" imgW="1756071" imgH="1318009" progId="AcroExch.Document.DC">
                  <p:embed/>
                </p:oleObj>
              </mc:Choice>
              <mc:Fallback>
                <p:oleObj name="Acrobat Document" r:id="rId3" imgW="1756071" imgH="1318009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203325" y="146851"/>
                        <a:ext cx="8747125" cy="656429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6027941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6AA2596D-49AC-49F4-AD1B-0A17667859A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21043084"/>
              </p:ext>
            </p:extLst>
          </p:nvPr>
        </p:nvGraphicFramePr>
        <p:xfrm>
          <a:off x="1362075" y="130175"/>
          <a:ext cx="8406566" cy="6308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92" name="Acrobat Document" r:id="rId3" imgW="1756071" imgH="1318009" progId="AcroExch.Document.DC">
                  <p:embed/>
                </p:oleObj>
              </mc:Choice>
              <mc:Fallback>
                <p:oleObj name="Acrobat Document" r:id="rId3" imgW="1756071" imgH="1318009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362075" y="130175"/>
                        <a:ext cx="8406566" cy="6308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545576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D0C5B4EC-1DC9-4F8B-9BD9-9966C2F0E2C9}"/>
              </a:ext>
            </a:extLst>
          </p:cNvPr>
          <p:cNvGraphicFramePr>
            <a:graphicFrameLocks/>
          </p:cNvGraphicFramePr>
          <p:nvPr/>
        </p:nvGraphicFramePr>
        <p:xfrm>
          <a:off x="1674495" y="805815"/>
          <a:ext cx="8843010" cy="524637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3925386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BCAA3051-2A3E-42E1-8AF4-37963222155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06610247"/>
              </p:ext>
            </p:extLst>
          </p:nvPr>
        </p:nvGraphicFramePr>
        <p:xfrm>
          <a:off x="1349375" y="161925"/>
          <a:ext cx="8766175" cy="65785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716" name="Acrobat Document" r:id="rId3" imgW="1756071" imgH="1318009" progId="AcroExch.Document.DC">
                  <p:embed/>
                </p:oleObj>
              </mc:Choice>
              <mc:Fallback>
                <p:oleObj name="Acrobat Document" r:id="rId3" imgW="1756071" imgH="1318009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349375" y="161925"/>
                        <a:ext cx="8766175" cy="65785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5410019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D32B68D5-6F06-4ADC-9F3A-DCB28E2BFEC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02358722"/>
              </p:ext>
            </p:extLst>
          </p:nvPr>
        </p:nvGraphicFramePr>
        <p:xfrm>
          <a:off x="1431925" y="271462"/>
          <a:ext cx="8415028" cy="6315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740" name="Acrobat Document" r:id="rId3" imgW="1756071" imgH="1318009" progId="AcroExch.Document.DC">
                  <p:embed/>
                </p:oleObj>
              </mc:Choice>
              <mc:Fallback>
                <p:oleObj name="Acrobat Document" r:id="rId3" imgW="1756071" imgH="1318009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431925" y="271462"/>
                        <a:ext cx="8415028" cy="6315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4758262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C9F42284-6CE1-4177-8EAC-D6C4E4A5B3B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43043476"/>
              </p:ext>
            </p:extLst>
          </p:nvPr>
        </p:nvGraphicFramePr>
        <p:xfrm>
          <a:off x="1171575" y="89666"/>
          <a:ext cx="8899525" cy="66786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764" name="Acrobat Document" r:id="rId3" imgW="1756071" imgH="1318009" progId="AcroExch.Document.DC">
                  <p:embed/>
                </p:oleObj>
              </mc:Choice>
              <mc:Fallback>
                <p:oleObj name="Acrobat Document" r:id="rId3" imgW="1756071" imgH="1318009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71575" y="89666"/>
                        <a:ext cx="8899525" cy="667866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6994029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EBA0238D-DA96-48BD-BEA3-F6B68982545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01985179"/>
              </p:ext>
            </p:extLst>
          </p:nvPr>
        </p:nvGraphicFramePr>
        <p:xfrm>
          <a:off x="1343025" y="187325"/>
          <a:ext cx="8924925" cy="66977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88" name="Acrobat Document" r:id="rId3" imgW="1756071" imgH="1318009" progId="AcroExch.Document.DC">
                  <p:embed/>
                </p:oleObj>
              </mc:Choice>
              <mc:Fallback>
                <p:oleObj name="Acrobat Document" r:id="rId3" imgW="1756071" imgH="1318009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343025" y="187325"/>
                        <a:ext cx="8924925" cy="669772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4509436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EA50EF15-7F8B-4273-A72F-986CD28359B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56446690"/>
              </p:ext>
            </p:extLst>
          </p:nvPr>
        </p:nvGraphicFramePr>
        <p:xfrm>
          <a:off x="1520825" y="123826"/>
          <a:ext cx="8632825" cy="64785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812" name="Acrobat Document" r:id="rId3" imgW="1756071" imgH="1318009" progId="AcroExch.Document.DC">
                  <p:embed/>
                </p:oleObj>
              </mc:Choice>
              <mc:Fallback>
                <p:oleObj name="Acrobat Document" r:id="rId3" imgW="1756071" imgH="1318009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20825" y="123826"/>
                        <a:ext cx="8632825" cy="647852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510762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ADC866BA-36F9-4C00-88D5-82C8BAF3EC4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66505173"/>
              </p:ext>
            </p:extLst>
          </p:nvPr>
        </p:nvGraphicFramePr>
        <p:xfrm>
          <a:off x="1628775" y="113493"/>
          <a:ext cx="8836025" cy="6631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36" name="Acrobat Document" r:id="rId3" imgW="1756071" imgH="1318009" progId="AcroExch.Document.DC">
                  <p:embed/>
                </p:oleObj>
              </mc:Choice>
              <mc:Fallback>
                <p:oleObj name="Acrobat Document" r:id="rId3" imgW="1756071" imgH="1318009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28775" y="113493"/>
                        <a:ext cx="8836025" cy="66310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5011112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B681D569-54A9-49CD-A67A-3E7A3E219C1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2728722"/>
              </p:ext>
            </p:extLst>
          </p:nvPr>
        </p:nvGraphicFramePr>
        <p:xfrm>
          <a:off x="1925637" y="396875"/>
          <a:ext cx="8340725" cy="62593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60" name="Acrobat Document" r:id="rId3" imgW="1756071" imgH="1318009" progId="AcroExch.Document.DC">
                  <p:embed/>
                </p:oleObj>
              </mc:Choice>
              <mc:Fallback>
                <p:oleObj name="Acrobat Document" r:id="rId3" imgW="1756071" imgH="1318009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925637" y="396875"/>
                        <a:ext cx="8340725" cy="625931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8122903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D1054871-E274-4720-8787-631C2FDC5FC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47110789"/>
              </p:ext>
            </p:extLst>
          </p:nvPr>
        </p:nvGraphicFramePr>
        <p:xfrm>
          <a:off x="1597025" y="142875"/>
          <a:ext cx="8683625" cy="65166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84" name="Acrobat Document" r:id="rId3" imgW="1756071" imgH="1318009" progId="AcroExch.Document.DC">
                  <p:embed/>
                </p:oleObj>
              </mc:Choice>
              <mc:Fallback>
                <p:oleObj name="Acrobat Document" r:id="rId3" imgW="1756071" imgH="1318009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97025" y="142875"/>
                        <a:ext cx="8683625" cy="651664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8204741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A390CF29-CBA0-4611-9D99-F61917BF4C8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2724619"/>
              </p:ext>
            </p:extLst>
          </p:nvPr>
        </p:nvGraphicFramePr>
        <p:xfrm>
          <a:off x="16081" y="0"/>
          <a:ext cx="12148457" cy="68580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49C9E0C6-D761-4678-9B87-19B7AF678197}"/>
              </a:ext>
            </a:extLst>
          </p:cNvPr>
          <p:cNvSpPr/>
          <p:nvPr/>
        </p:nvSpPr>
        <p:spPr>
          <a:xfrm>
            <a:off x="9791612" y="195773"/>
            <a:ext cx="87305" cy="5973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BBE37A5-A92D-4347-94BF-2B42B86F14BE}"/>
              </a:ext>
            </a:extLst>
          </p:cNvPr>
          <p:cNvSpPr txBox="1"/>
          <p:nvPr/>
        </p:nvSpPr>
        <p:spPr>
          <a:xfrm>
            <a:off x="9874599" y="100573"/>
            <a:ext cx="5261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Other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8136B26-80AA-4D9B-8C9F-92A72C3ACD37}"/>
              </a:ext>
            </a:extLst>
          </p:cNvPr>
          <p:cNvSpPr/>
          <p:nvPr/>
        </p:nvSpPr>
        <p:spPr>
          <a:xfrm>
            <a:off x="9787294" y="627773"/>
            <a:ext cx="87305" cy="59735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AF58437-2BC8-4F4C-ACFB-252DF1385225}"/>
              </a:ext>
            </a:extLst>
          </p:cNvPr>
          <p:cNvSpPr/>
          <p:nvPr/>
        </p:nvSpPr>
        <p:spPr>
          <a:xfrm>
            <a:off x="9791612" y="985278"/>
            <a:ext cx="87305" cy="59735"/>
          </a:xfrm>
          <a:prstGeom prst="rect">
            <a:avLst/>
          </a:prstGeom>
          <a:solidFill>
            <a:srgbClr val="C000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F330FBC-0D33-4D95-A96D-5992477068F7}"/>
              </a:ext>
            </a:extLst>
          </p:cNvPr>
          <p:cNvSpPr/>
          <p:nvPr/>
        </p:nvSpPr>
        <p:spPr>
          <a:xfrm>
            <a:off x="9791612" y="2562801"/>
            <a:ext cx="87305" cy="5973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A3221F6-EA4B-4104-91AC-89D3290B8E7F}"/>
              </a:ext>
            </a:extLst>
          </p:cNvPr>
          <p:cNvSpPr/>
          <p:nvPr/>
        </p:nvSpPr>
        <p:spPr>
          <a:xfrm>
            <a:off x="9812602" y="6533429"/>
            <a:ext cx="87305" cy="5973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539E01A-4890-4101-B2D4-13400DC096BF}"/>
              </a:ext>
            </a:extLst>
          </p:cNvPr>
          <p:cNvSpPr txBox="1"/>
          <p:nvPr/>
        </p:nvSpPr>
        <p:spPr>
          <a:xfrm>
            <a:off x="9870302" y="525735"/>
            <a:ext cx="9620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Bacteroidetes</a:t>
            </a:r>
          </a:p>
          <a:p>
            <a:endParaRPr lang="en-US" sz="10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16AD71A-F58B-4EAE-9964-1C622AD15C15}"/>
              </a:ext>
            </a:extLst>
          </p:cNvPr>
          <p:cNvSpPr txBox="1"/>
          <p:nvPr/>
        </p:nvSpPr>
        <p:spPr>
          <a:xfrm>
            <a:off x="9878917" y="895978"/>
            <a:ext cx="7499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Firmicutes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6C1B287-AE10-49EA-B592-680216225D43}"/>
              </a:ext>
            </a:extLst>
          </p:cNvPr>
          <p:cNvSpPr txBox="1"/>
          <p:nvPr/>
        </p:nvSpPr>
        <p:spPr>
          <a:xfrm>
            <a:off x="9830946" y="2473501"/>
            <a:ext cx="9620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Proteobacteria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BB32AD4-9874-405A-B65E-9E30BB380C04}"/>
              </a:ext>
            </a:extLst>
          </p:cNvPr>
          <p:cNvSpPr txBox="1"/>
          <p:nvPr/>
        </p:nvSpPr>
        <p:spPr>
          <a:xfrm>
            <a:off x="9915199" y="6440187"/>
            <a:ext cx="79351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Tenericutes</a:t>
            </a:r>
            <a:endParaRPr lang="en-US" sz="10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8F0A916-C7F9-489F-85EC-85BA53F17A11}"/>
              </a:ext>
            </a:extLst>
          </p:cNvPr>
          <p:cNvSpPr txBox="1"/>
          <p:nvPr/>
        </p:nvSpPr>
        <p:spPr>
          <a:xfrm>
            <a:off x="631371" y="6563296"/>
            <a:ext cx="180702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/>
              <a:t>Rincon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4A84B85-CE3D-4B1D-89D3-FB4CB00CB792}"/>
              </a:ext>
            </a:extLst>
          </p:cNvPr>
          <p:cNvCxnSpPr/>
          <p:nvPr/>
        </p:nvCxnSpPr>
        <p:spPr>
          <a:xfrm>
            <a:off x="2601686" y="6318368"/>
            <a:ext cx="0" cy="52795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6C5E68D5-6CA6-4100-9E6D-C4BBE36DDBF9}"/>
              </a:ext>
            </a:extLst>
          </p:cNvPr>
          <p:cNvCxnSpPr>
            <a:cxnSpLocks/>
          </p:cNvCxnSpPr>
          <p:nvPr/>
        </p:nvCxnSpPr>
        <p:spPr>
          <a:xfrm>
            <a:off x="3260272" y="6329185"/>
            <a:ext cx="0" cy="52795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192D1BC-3730-4FE1-A108-2362E48998A1}"/>
              </a:ext>
            </a:extLst>
          </p:cNvPr>
          <p:cNvCxnSpPr>
            <a:cxnSpLocks/>
          </p:cNvCxnSpPr>
          <p:nvPr/>
        </p:nvCxnSpPr>
        <p:spPr>
          <a:xfrm>
            <a:off x="4327072" y="6318368"/>
            <a:ext cx="0" cy="52795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1F78B503-09DF-455D-9F37-E8269B76BC91}"/>
              </a:ext>
            </a:extLst>
          </p:cNvPr>
          <p:cNvCxnSpPr>
            <a:cxnSpLocks/>
          </p:cNvCxnSpPr>
          <p:nvPr/>
        </p:nvCxnSpPr>
        <p:spPr>
          <a:xfrm>
            <a:off x="5399315" y="6331185"/>
            <a:ext cx="0" cy="52795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E5B01DB1-1EB9-4330-B829-B3AF4E2AE4C3}"/>
              </a:ext>
            </a:extLst>
          </p:cNvPr>
          <p:cNvCxnSpPr>
            <a:cxnSpLocks/>
          </p:cNvCxnSpPr>
          <p:nvPr/>
        </p:nvCxnSpPr>
        <p:spPr>
          <a:xfrm>
            <a:off x="6662058" y="6330043"/>
            <a:ext cx="0" cy="52795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02F2D45D-28CE-478B-8964-6D9671736677}"/>
              </a:ext>
            </a:extLst>
          </p:cNvPr>
          <p:cNvCxnSpPr>
            <a:cxnSpLocks/>
          </p:cNvCxnSpPr>
          <p:nvPr/>
        </p:nvCxnSpPr>
        <p:spPr>
          <a:xfrm>
            <a:off x="7140535" y="6318368"/>
            <a:ext cx="0" cy="52795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C4064864-153B-44B2-B76E-7EAB4149E93C}"/>
              </a:ext>
            </a:extLst>
          </p:cNvPr>
          <p:cNvCxnSpPr>
            <a:cxnSpLocks/>
          </p:cNvCxnSpPr>
          <p:nvPr/>
        </p:nvCxnSpPr>
        <p:spPr>
          <a:xfrm>
            <a:off x="9056915" y="6326094"/>
            <a:ext cx="0" cy="52795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6C77A4BE-E66A-4A33-909A-366E8E555DCA}"/>
              </a:ext>
            </a:extLst>
          </p:cNvPr>
          <p:cNvSpPr txBox="1"/>
          <p:nvPr/>
        </p:nvSpPr>
        <p:spPr>
          <a:xfrm>
            <a:off x="2022022" y="6563296"/>
            <a:ext cx="180702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/>
              <a:t>Ponce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7927268-EB1D-4130-B0F5-CBE58E079CD8}"/>
              </a:ext>
            </a:extLst>
          </p:cNvPr>
          <p:cNvSpPr txBox="1"/>
          <p:nvPr/>
        </p:nvSpPr>
        <p:spPr>
          <a:xfrm>
            <a:off x="2879270" y="6573824"/>
            <a:ext cx="180702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/>
              <a:t>Isabella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4CD321E-5807-44E4-AD2E-F08C194B5F05}"/>
              </a:ext>
            </a:extLst>
          </p:cNvPr>
          <p:cNvSpPr txBox="1"/>
          <p:nvPr/>
        </p:nvSpPr>
        <p:spPr>
          <a:xfrm>
            <a:off x="3973286" y="6590072"/>
            <a:ext cx="180702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/>
              <a:t>Luquillo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6F3AC82-81CF-463F-856F-B497A9081DA2}"/>
              </a:ext>
            </a:extLst>
          </p:cNvPr>
          <p:cNvSpPr txBox="1"/>
          <p:nvPr/>
        </p:nvSpPr>
        <p:spPr>
          <a:xfrm>
            <a:off x="5184320" y="6573824"/>
            <a:ext cx="180702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/>
              <a:t>Culebra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2F0B496-F19F-4E21-8A05-5DFFB6229A88}"/>
              </a:ext>
            </a:extLst>
          </p:cNvPr>
          <p:cNvSpPr txBox="1"/>
          <p:nvPr/>
        </p:nvSpPr>
        <p:spPr>
          <a:xfrm>
            <a:off x="5998030" y="6557576"/>
            <a:ext cx="180702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 err="1"/>
              <a:t>Guayama</a:t>
            </a:r>
            <a:endParaRPr lang="en-US" sz="900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47D76E5-3E1A-48C6-9DD1-81E50BFC4B1B}"/>
              </a:ext>
            </a:extLst>
          </p:cNvPr>
          <p:cNvSpPr txBox="1"/>
          <p:nvPr/>
        </p:nvSpPr>
        <p:spPr>
          <a:xfrm>
            <a:off x="7206344" y="6562620"/>
            <a:ext cx="180702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/>
              <a:t>Ceiba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70C3583-2631-4152-8E2C-C56748DB6879}"/>
              </a:ext>
            </a:extLst>
          </p:cNvPr>
          <p:cNvSpPr txBox="1"/>
          <p:nvPr/>
        </p:nvSpPr>
        <p:spPr>
          <a:xfrm>
            <a:off x="8501743" y="6534313"/>
            <a:ext cx="180702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 err="1"/>
              <a:t>Guanica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90978501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gate&#10;&#10;Description automatically generated">
            <a:extLst>
              <a:ext uri="{FF2B5EF4-FFF2-40B4-BE49-F238E27FC236}">
                <a16:creationId xmlns:a16="http://schemas.microsoft.com/office/drawing/2014/main" id="{D49D2598-5020-42D9-ACBB-9A590EFE32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3" y="0"/>
            <a:ext cx="121432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3757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966</TotalTime>
  <Words>1355</Words>
  <Application>Microsoft Office PowerPoint</Application>
  <PresentationFormat>Widescreen</PresentationFormat>
  <Paragraphs>437</Paragraphs>
  <Slides>120</Slides>
  <Notes>57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120</vt:i4>
      </vt:variant>
    </vt:vector>
  </HeadingPairs>
  <TitlesOfParts>
    <vt:vector size="126" baseType="lpstr">
      <vt:lpstr>Arial</vt:lpstr>
      <vt:lpstr>Calibri</vt:lpstr>
      <vt:lpstr>Calibri Light</vt:lpstr>
      <vt:lpstr>Times New Roman</vt:lpstr>
      <vt:lpstr>Office Theme</vt:lpstr>
      <vt:lpstr>Acrobat Document</vt:lpstr>
      <vt:lpstr>General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16S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CytoB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General</dc:title>
  <dc:creator>alejandro.mercado1@upr.edu</dc:creator>
  <cp:lastModifiedBy>alejandro.mercado1@upr.edu</cp:lastModifiedBy>
  <cp:revision>44</cp:revision>
  <dcterms:created xsi:type="dcterms:W3CDTF">2020-10-09T18:42:11Z</dcterms:created>
  <dcterms:modified xsi:type="dcterms:W3CDTF">2020-10-12T00:25:24Z</dcterms:modified>
</cp:coreProperties>
</file>